
<file path=[Content_Types].xml><?xml version="1.0" encoding="utf-8"?>
<Types xmlns="http://schemas.openxmlformats.org/package/2006/content-types">
  <Default Extension="bin" ContentType="application/vnd.openxmlformats-officedocument.oleObject"/>
  <Default Extension="jfif" ContentType="image/jpeg"/>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ink/ink2.xml" ContentType="application/inkml+xml"/>
  <Override PartName="/ppt/theme/theme1.xml" ContentType="application/vnd.openxmlformats-officedocument.theme+xml"/>
  <Override PartName="/ppt/ink/ink1.xml" ContentType="application/inkml+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57" r:id="rId3"/>
    <p:sldId id="258" r:id="rId4"/>
    <p:sldId id="262" r:id="rId5"/>
    <p:sldId id="259" r:id="rId6"/>
    <p:sldId id="260" r:id="rId7"/>
    <p:sldId id="263" r:id="rId8"/>
    <p:sldId id="261" r:id="rId9"/>
    <p:sldId id="264" r:id="rId10"/>
    <p:sldId id="285" r:id="rId11"/>
    <p:sldId id="269" r:id="rId12"/>
    <p:sldId id="270" r:id="rId13"/>
    <p:sldId id="266" r:id="rId14"/>
    <p:sldId id="267" r:id="rId15"/>
    <p:sldId id="268" r:id="rId16"/>
    <p:sldId id="281" r:id="rId17"/>
    <p:sldId id="287" r:id="rId18"/>
    <p:sldId id="286" r:id="rId19"/>
    <p:sldId id="272" r:id="rId20"/>
    <p:sldId id="282" r:id="rId21"/>
    <p:sldId id="271" r:id="rId22"/>
    <p:sldId id="273" r:id="rId23"/>
    <p:sldId id="274" r:id="rId24"/>
    <p:sldId id="283" r:id="rId25"/>
    <p:sldId id="279" r:id="rId26"/>
    <p:sldId id="275" r:id="rId27"/>
    <p:sldId id="276" r:id="rId28"/>
    <p:sldId id="277" r:id="rId29"/>
    <p:sldId id="284" r:id="rId30"/>
    <p:sldId id="278" r:id="rId31"/>
    <p:sldId id="2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6600FF"/>
    <a:srgbClr val="0033CC"/>
    <a:srgbClr val="0099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p:scale>
          <a:sx n="80" d="100"/>
          <a:sy n="80" d="100"/>
        </p:scale>
        <p:origin x="782"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0T18:30:47.605"/>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0T18:57:27.307"/>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12/22/2021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92137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12/22/2021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7191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12/22/2021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97361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12/22/2021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6024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12/22/2021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072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12/22/2021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8695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12/22/2021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43879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12/22/2021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0332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12/22/2021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19865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12/22/2021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830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12/22/2021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064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12/22/2021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72699143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0.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natalie@bhhsalaska.com"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s://www.flickr.com/photos/slworking/3277280239/" TargetMode="Externa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fif"/><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3D06C97-BDEA-4E09-A785-383C8AE21820}"/>
              </a:ext>
            </a:extLst>
          </p:cNvPr>
          <p:cNvPicPr>
            <a:picLocks noChangeAspect="1"/>
          </p:cNvPicPr>
          <p:nvPr/>
        </p:nvPicPr>
        <p:blipFill rotWithShape="1">
          <a:blip r:embed="rId2">
            <a:alphaModFix/>
          </a:blip>
          <a:srcRect t="15709" r="-1" b="-1"/>
          <a:stretch/>
        </p:blipFill>
        <p:spPr>
          <a:xfrm>
            <a:off x="20" y="10"/>
            <a:ext cx="12188930" cy="6857990"/>
          </a:xfrm>
          <a:prstGeom prst="rect">
            <a:avLst/>
          </a:prstGeom>
        </p:spPr>
      </p:pic>
      <p:sp>
        <p:nvSpPr>
          <p:cNvPr id="50" name="Rectangle 45">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4FEDFD-180C-4767-80BC-A932B347CDE2}"/>
              </a:ext>
            </a:extLst>
          </p:cNvPr>
          <p:cNvSpPr>
            <a:spLocks noGrp="1"/>
          </p:cNvSpPr>
          <p:nvPr>
            <p:ph type="ctrTitle"/>
          </p:nvPr>
        </p:nvSpPr>
        <p:spPr>
          <a:xfrm>
            <a:off x="1524000" y="1122363"/>
            <a:ext cx="9144000" cy="3063240"/>
          </a:xfrm>
        </p:spPr>
        <p:txBody>
          <a:bodyPr>
            <a:normAutofit/>
          </a:bodyPr>
          <a:lstStyle/>
          <a:p>
            <a:pPr algn="ctr"/>
            <a:r>
              <a:rPr lang="en-US" sz="10800" dirty="0">
                <a:solidFill>
                  <a:schemeClr val="bg1"/>
                </a:solidFill>
              </a:rPr>
              <a:t>Holtan Hills</a:t>
            </a:r>
          </a:p>
        </p:txBody>
      </p:sp>
      <p:sp>
        <p:nvSpPr>
          <p:cNvPr id="3" name="Subtitle 2">
            <a:extLst>
              <a:ext uri="{FF2B5EF4-FFF2-40B4-BE49-F238E27FC236}">
                <a16:creationId xmlns:a16="http://schemas.microsoft.com/office/drawing/2014/main" id="{FB71B972-A00F-49C9-9A4E-38E8CD292F7B}"/>
              </a:ext>
            </a:extLst>
          </p:cNvPr>
          <p:cNvSpPr>
            <a:spLocks noGrp="1"/>
          </p:cNvSpPr>
          <p:nvPr>
            <p:ph type="subTitle" idx="1"/>
          </p:nvPr>
        </p:nvSpPr>
        <p:spPr>
          <a:xfrm>
            <a:off x="1527048" y="4599432"/>
            <a:ext cx="9144000" cy="1536192"/>
          </a:xfrm>
        </p:spPr>
        <p:txBody>
          <a:bodyPr>
            <a:noAutofit/>
          </a:bodyPr>
          <a:lstStyle/>
          <a:p>
            <a:pPr algn="ctr"/>
            <a:r>
              <a:rPr lang="en-US" sz="5000" b="1" dirty="0">
                <a:solidFill>
                  <a:schemeClr val="bg1"/>
                </a:solidFill>
              </a:rPr>
              <a:t>In Girdwood, Alaska</a:t>
            </a:r>
          </a:p>
        </p:txBody>
      </p:sp>
      <p:sp>
        <p:nvSpPr>
          <p:cNvPr id="48"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5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water, blue&#10;&#10;Description automatically generated">
            <a:extLst>
              <a:ext uri="{FF2B5EF4-FFF2-40B4-BE49-F238E27FC236}">
                <a16:creationId xmlns:a16="http://schemas.microsoft.com/office/drawing/2014/main" id="{9DC3DEA6-3ED7-453F-A93E-7A20972EC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ACA7302-FF97-46FB-88A6-3DC11461C8EB}"/>
              </a:ext>
            </a:extLst>
          </p:cNvPr>
          <p:cNvSpPr/>
          <p:nvPr/>
        </p:nvSpPr>
        <p:spPr>
          <a:xfrm>
            <a:off x="0" y="0"/>
            <a:ext cx="12192000" cy="68580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3BB20F-660D-4AD4-B576-D8780FCE184E}"/>
              </a:ext>
            </a:extLst>
          </p:cNvPr>
          <p:cNvSpPr txBox="1"/>
          <p:nvPr/>
        </p:nvSpPr>
        <p:spPr>
          <a:xfrm>
            <a:off x="881272" y="2243240"/>
            <a:ext cx="10643286" cy="2554545"/>
          </a:xfrm>
          <a:prstGeom prst="rect">
            <a:avLst/>
          </a:prstGeom>
          <a:noFill/>
        </p:spPr>
        <p:txBody>
          <a:bodyPr wrap="square" rtlCol="0">
            <a:spAutoFit/>
          </a:bodyPr>
          <a:lstStyle/>
          <a:p>
            <a:pPr algn="ctr"/>
            <a:r>
              <a:rPr lang="en-US" sz="8000" dirty="0"/>
              <a:t>The steps that need to be completed before we can break ground</a:t>
            </a:r>
            <a:r>
              <a:rPr lang="en-US" dirty="0"/>
              <a:t>.</a:t>
            </a:r>
          </a:p>
        </p:txBody>
      </p:sp>
    </p:spTree>
    <p:extLst>
      <p:ext uri="{BB962C8B-B14F-4D97-AF65-F5344CB8AC3E}">
        <p14:creationId xmlns:p14="http://schemas.microsoft.com/office/powerpoint/2010/main" val="1371806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B6F737-2038-4B2F-857C-5319ECBB8B63}"/>
              </a:ext>
            </a:extLst>
          </p:cNvPr>
          <p:cNvSpPr>
            <a:spLocks noGrp="1"/>
          </p:cNvSpPr>
          <p:nvPr>
            <p:ph type="title"/>
          </p:nvPr>
        </p:nvSpPr>
        <p:spPr>
          <a:xfrm>
            <a:off x="630936" y="640080"/>
            <a:ext cx="4818888" cy="1481328"/>
          </a:xfrm>
        </p:spPr>
        <p:txBody>
          <a:bodyPr anchor="b">
            <a:normAutofit/>
          </a:bodyPr>
          <a:lstStyle/>
          <a:p>
            <a:r>
              <a:rPr lang="en-US" sz="5600"/>
              <a:t>Overall process</a:t>
            </a:r>
          </a:p>
        </p:txBody>
      </p:sp>
      <p:sp>
        <p:nvSpPr>
          <p:cNvPr id="2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EEBE71"/>
          </a:solidFill>
          <a:ln w="38100" cap="rnd">
            <a:solidFill>
              <a:srgbClr val="EEBE7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E124AC-11B6-4A67-93F6-8B40742562B7}"/>
              </a:ext>
            </a:extLst>
          </p:cNvPr>
          <p:cNvSpPr>
            <a:spLocks noGrp="1"/>
          </p:cNvSpPr>
          <p:nvPr>
            <p:ph idx="1"/>
          </p:nvPr>
        </p:nvSpPr>
        <p:spPr>
          <a:xfrm>
            <a:off x="630936" y="2660904"/>
            <a:ext cx="5124467" cy="3547872"/>
          </a:xfrm>
        </p:spPr>
        <p:txBody>
          <a:bodyPr anchor="t">
            <a:normAutofit/>
          </a:bodyPr>
          <a:lstStyle/>
          <a:p>
            <a:pPr marL="0" indent="0">
              <a:buNone/>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Area Master Plan → Conditional Use Permit for Residential Planned Unit Development → Phased Subdivision Plat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23" name="Ink 2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23" name="Ink 2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2" name="Picture 11" descr="Diagram&#10;&#10;Description automatically generated">
            <a:extLst>
              <a:ext uri="{FF2B5EF4-FFF2-40B4-BE49-F238E27FC236}">
                <a16:creationId xmlns:a16="http://schemas.microsoft.com/office/drawing/2014/main" id="{BE09A57A-E35D-4DB4-943F-F6EC4E5DC1BE}"/>
              </a:ext>
            </a:extLst>
          </p:cNvPr>
          <p:cNvPicPr>
            <a:picLocks noChangeAspect="1"/>
          </p:cNvPicPr>
          <p:nvPr/>
        </p:nvPicPr>
        <p:blipFill>
          <a:blip r:embed="rId4"/>
          <a:stretch>
            <a:fillRect/>
          </a:stretch>
        </p:blipFill>
        <p:spPr>
          <a:xfrm>
            <a:off x="6348873" y="74092"/>
            <a:ext cx="5212191" cy="6820954"/>
          </a:xfrm>
          <a:prstGeom prst="rect">
            <a:avLst/>
          </a:prstGeom>
          <a:ln w="12700">
            <a:solidFill>
              <a:schemeClr val="tx1"/>
            </a:solidFill>
          </a:ln>
        </p:spPr>
      </p:pic>
    </p:spTree>
    <p:extLst>
      <p:ext uri="{BB962C8B-B14F-4D97-AF65-F5344CB8AC3E}">
        <p14:creationId xmlns:p14="http://schemas.microsoft.com/office/powerpoint/2010/main" val="10184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10141-094D-451C-B0DC-517A2E81104D}"/>
              </a:ext>
            </a:extLst>
          </p:cNvPr>
          <p:cNvSpPr>
            <a:spLocks noGrp="1"/>
          </p:cNvSpPr>
          <p:nvPr>
            <p:ph type="title"/>
          </p:nvPr>
        </p:nvSpPr>
        <p:spPr/>
        <p:txBody>
          <a:bodyPr/>
          <a:lstStyle/>
          <a:p>
            <a:r>
              <a:rPr lang="en-US" dirty="0">
                <a:solidFill>
                  <a:schemeClr val="accent1">
                    <a:lumMod val="75000"/>
                  </a:schemeClr>
                </a:solidFill>
              </a:rPr>
              <a:t>Three Applications</a:t>
            </a:r>
            <a:r>
              <a:rPr lang="en-US" sz="6000" dirty="0">
                <a:solidFill>
                  <a:schemeClr val="accent1">
                    <a:lumMod val="75000"/>
                  </a:schemeClr>
                </a:solidFill>
              </a:rPr>
              <a:t> </a:t>
            </a:r>
            <a:r>
              <a:rPr lang="en-US" sz="6000" dirty="0">
                <a:solidFill>
                  <a:schemeClr val="accent1">
                    <a:lumMod val="75000"/>
                  </a:schemeClr>
                </a:solidFill>
                <a:effectLst/>
                <a:latin typeface="Calibri" panose="020F0502020204030204" pitchFamily="34" charset="0"/>
                <a:ea typeface="Calibri" panose="020F0502020204030204" pitchFamily="34" charset="0"/>
              </a:rPr>
              <a:t>→ </a:t>
            </a:r>
            <a:r>
              <a:rPr lang="en-US" dirty="0">
                <a:solidFill>
                  <a:schemeClr val="accent1">
                    <a:lumMod val="75000"/>
                  </a:schemeClr>
                </a:solidFill>
                <a:effectLst/>
                <a:ea typeface="Calibri" panose="020F0502020204030204" pitchFamily="34" charset="0"/>
              </a:rPr>
              <a:t>one public hearing</a:t>
            </a: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id="{A43FE142-05F2-4CD3-9703-94CA6731979B}"/>
              </a:ext>
            </a:extLst>
          </p:cNvPr>
          <p:cNvSpPr>
            <a:spLocks noGrp="1"/>
          </p:cNvSpPr>
          <p:nvPr>
            <p:ph idx="1"/>
          </p:nvPr>
        </p:nvSpPr>
        <p:spPr/>
        <p:txBody>
          <a:bodyPr>
            <a:normAutofit fontScale="85000" lnSpcReduction="20000"/>
          </a:bodyPr>
          <a:lstStyle/>
          <a:p>
            <a:pPr marL="0" marR="0">
              <a:lnSpc>
                <a:spcPct val="107000"/>
              </a:lnSpc>
              <a:spcBef>
                <a:spcPts val="0"/>
              </a:spcBef>
              <a:spcAft>
                <a:spcPts val="0"/>
              </a:spcAft>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Planning &amp; Zoning Commission – AMC 21.02.030</a:t>
            </a:r>
          </a:p>
          <a:p>
            <a:pPr marL="0" marR="0">
              <a:lnSpc>
                <a:spcPct val="107000"/>
              </a:lnSpc>
              <a:spcBef>
                <a:spcPts val="0"/>
              </a:spcBef>
              <a:spcAft>
                <a:spcPts val="0"/>
              </a:spcAft>
            </a:pP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The Planning and Zoning </a:t>
            </a:r>
            <a:r>
              <a:rPr lang="en-US" sz="2500" dirty="0">
                <a:latin typeface="Times New Roman" panose="02020603050405020304" pitchFamily="18" charset="0"/>
                <a:ea typeface="Calibri" panose="020F0502020204030204" pitchFamily="34" charset="0"/>
                <a:cs typeface="Times New Roman" panose="02020603050405020304" pitchFamily="18" charset="0"/>
              </a:rPr>
              <a:t>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ommission has decision-making authority over the following:</a:t>
            </a:r>
          </a:p>
          <a:p>
            <a:pPr marL="0" marR="0">
              <a:lnSpc>
                <a:spcPct val="107000"/>
              </a:lnSpc>
              <a:spcBef>
                <a:spcPts val="0"/>
              </a:spcBef>
              <a:spcAft>
                <a:spcPts val="0"/>
              </a:spcAft>
            </a:pP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Conditional uses (AMC 21.03.080)</a:t>
            </a:r>
          </a:p>
          <a:p>
            <a:pPr marL="0" marR="0" lvl="0" indent="0">
              <a:lnSpc>
                <a:spcPct val="107000"/>
              </a:lnSpc>
              <a:spcBef>
                <a:spcPts val="0"/>
              </a:spcBef>
              <a:spcAft>
                <a:spcPts val="0"/>
              </a:spcAft>
              <a:buNone/>
            </a:pP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2.   Preliminary plats, when a conditional use creates a subdivision or requires vacation of a   	dedicated public area, and the commission directs in the conditional use approval that it 	shall act as the platting authority (AMC 21.03.080F)</a:t>
            </a:r>
          </a:p>
          <a:p>
            <a:pPr marL="0" marR="0">
              <a:lnSpc>
                <a:spcPct val="107000"/>
              </a:lnSpc>
              <a:spcBef>
                <a:spcPts val="0"/>
              </a:spcBef>
              <a:spcAft>
                <a:spcPts val="0"/>
              </a:spcAft>
            </a:pP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Review and Action by Planning and Zoning Commission – AMC 21.09.030h</a:t>
            </a:r>
          </a:p>
          <a:p>
            <a:pPr marL="0" marR="0">
              <a:lnSpc>
                <a:spcPct val="107000"/>
              </a:lnSpc>
              <a:spcBef>
                <a:spcPts val="0"/>
              </a:spcBef>
              <a:spcAft>
                <a:spcPts val="0"/>
              </a:spcAft>
            </a:pP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The Planning and Zoning </a:t>
            </a:r>
            <a:r>
              <a:rPr lang="en-US" sz="2500" dirty="0">
                <a:latin typeface="Times New Roman" panose="02020603050405020304" pitchFamily="18" charset="0"/>
                <a:ea typeface="Calibri" panose="020F0502020204030204" pitchFamily="34" charset="0"/>
                <a:cs typeface="Times New Roman" panose="02020603050405020304" pitchFamily="18" charset="0"/>
              </a:rPr>
              <a:t>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ommission shall hold a public hearing on the proposed area 	master plan.</a:t>
            </a:r>
          </a:p>
          <a:p>
            <a:endParaRPr lang="en-US" dirty="0"/>
          </a:p>
        </p:txBody>
      </p:sp>
    </p:spTree>
    <p:extLst>
      <p:ext uri="{BB962C8B-B14F-4D97-AF65-F5344CB8AC3E}">
        <p14:creationId xmlns:p14="http://schemas.microsoft.com/office/powerpoint/2010/main" val="4165576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E068B-A41E-4B0D-8B96-00C7D8A94D14}"/>
              </a:ext>
            </a:extLst>
          </p:cNvPr>
          <p:cNvSpPr>
            <a:spLocks noGrp="1"/>
          </p:cNvSpPr>
          <p:nvPr>
            <p:ph type="title"/>
          </p:nvPr>
        </p:nvSpPr>
        <p:spPr/>
        <p:txBody>
          <a:bodyPr/>
          <a:lstStyle/>
          <a:p>
            <a:r>
              <a:rPr lang="en-US" dirty="0">
                <a:solidFill>
                  <a:schemeClr val="accent2">
                    <a:lumMod val="75000"/>
                  </a:schemeClr>
                </a:solidFill>
              </a:rPr>
              <a:t>Area master plan – AMC 21.29.030E</a:t>
            </a:r>
          </a:p>
        </p:txBody>
      </p:sp>
      <p:sp>
        <p:nvSpPr>
          <p:cNvPr id="3" name="Content Placeholder 2">
            <a:extLst>
              <a:ext uri="{FF2B5EF4-FFF2-40B4-BE49-F238E27FC236}">
                <a16:creationId xmlns:a16="http://schemas.microsoft.com/office/drawing/2014/main" id="{C544D6B8-6298-498E-BE5F-628874609E89}"/>
              </a:ext>
            </a:extLst>
          </p:cNvPr>
          <p:cNvSpPr>
            <a:spLocks noGrp="1"/>
          </p:cNvSpPr>
          <p:nvPr>
            <p:ph idx="1"/>
          </p:nvPr>
        </p:nvSpPr>
        <p:spPr/>
        <p:txBody>
          <a:bodyPr/>
          <a:lstStyle/>
          <a:p>
            <a:pPr marL="0" marR="0">
              <a:lnSpc>
                <a:spcPct val="107000"/>
              </a:lnSpc>
              <a:spcBef>
                <a:spcPts val="0"/>
              </a:spcBef>
              <a:spcAft>
                <a:spcPts val="8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Purpose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An area master plan is intended to facilitate the planned development of large tracts of land 	under unified ownership or control, prior to subdivision or development of entire tracts or 	parcels within large tracts, in order to provide for land use compatibility and development 	responding to site-specific environmental constraints and opportunities. The area master 	plan shall establish the general arrangement of land uses, circulation and infrastructure 	systems for the identified development areas.</a:t>
            </a:r>
          </a:p>
          <a:p>
            <a:pPr marL="0" marR="0" indent="0">
              <a:lnSpc>
                <a:spcPct val="107000"/>
              </a:lnSpc>
              <a:spcBef>
                <a:spcPts val="0"/>
              </a:spcBef>
              <a:spcAft>
                <a:spcPts val="800"/>
              </a:spcAft>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Applicability</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An area master plan review is required prior to development in any of the following 	Girdwood zoning districts: </a:t>
            </a: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gR-3</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gC-5, GRST-2, GCR-1, GCR-2, GCR-3, GDR, GRR.</a:t>
            </a:r>
          </a:p>
          <a:p>
            <a:endParaRPr lang="en-US" dirty="0"/>
          </a:p>
        </p:txBody>
      </p:sp>
    </p:spTree>
    <p:extLst>
      <p:ext uri="{BB962C8B-B14F-4D97-AF65-F5344CB8AC3E}">
        <p14:creationId xmlns:p14="http://schemas.microsoft.com/office/powerpoint/2010/main" val="3398357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55D0-EF8A-4D64-ADEB-07B84D3B0312}"/>
              </a:ext>
            </a:extLst>
          </p:cNvPr>
          <p:cNvSpPr>
            <a:spLocks noGrp="1"/>
          </p:cNvSpPr>
          <p:nvPr>
            <p:ph type="title"/>
          </p:nvPr>
        </p:nvSpPr>
        <p:spPr/>
        <p:txBody>
          <a:bodyPr>
            <a:normAutofit fontScale="90000"/>
          </a:bodyPr>
          <a:lstStyle/>
          <a:p>
            <a:r>
              <a:rPr lang="en-US" dirty="0">
                <a:solidFill>
                  <a:schemeClr val="accent6">
                    <a:lumMod val="75000"/>
                  </a:schemeClr>
                </a:solidFill>
              </a:rPr>
              <a:t>Conditional use permit for residential planned unit development – AMC 21.07.110H</a:t>
            </a:r>
          </a:p>
        </p:txBody>
      </p:sp>
      <p:sp>
        <p:nvSpPr>
          <p:cNvPr id="3" name="Content Placeholder 2">
            <a:extLst>
              <a:ext uri="{FF2B5EF4-FFF2-40B4-BE49-F238E27FC236}">
                <a16:creationId xmlns:a16="http://schemas.microsoft.com/office/drawing/2014/main" id="{FCABA910-9968-4981-8E45-0BE1C7468D05}"/>
              </a:ext>
            </a:extLst>
          </p:cNvPr>
          <p:cNvSpPr>
            <a:spLocks noGrp="1"/>
          </p:cNvSpPr>
          <p:nvPr>
            <p:ph idx="1"/>
          </p:nvPr>
        </p:nvSpPr>
        <p:spPr>
          <a:xfrm>
            <a:off x="838200" y="2131857"/>
            <a:ext cx="10515600" cy="5287847"/>
          </a:xfrm>
        </p:spPr>
        <p:txBody>
          <a:bodyPr>
            <a:normAutofit fontScale="47500" lnSpcReduction="20000"/>
          </a:bodyPr>
          <a:lstStyle/>
          <a:p>
            <a:pPr marL="0" marR="0">
              <a:lnSpc>
                <a:spcPct val="107000"/>
              </a:lnSpc>
              <a:spcBef>
                <a:spcPts val="0"/>
              </a:spcBef>
              <a:spcAft>
                <a:spcPts val="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Intent and Approval</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residential planned unit development (PUD) is intended to allow flexibility for residential development in the zoning ordinance and to achieve the creation of a more desirable environment than would be possible through a strict application of the zoning ordinance. A residential PUD shall be processed as a conditional use in accordance with section 21.03.080. The planning and zoning commission shall evaluate the proposed planned unit development in accordance with the conditional use approval criteria at section 21.03.080D., and the following additional criteria:</a:t>
            </a:r>
          </a:p>
          <a:p>
            <a:pPr marL="0" marR="0" indent="0">
              <a:lnSpc>
                <a:spcPct val="107000"/>
              </a:lnSpc>
              <a:spcBef>
                <a:spcPts val="0"/>
              </a:spcBef>
              <a:spcAft>
                <a:spcPts val="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Creative use of the land, imaginative architectural design, a consolidation of usable</a:t>
            </a:r>
          </a:p>
          <a:p>
            <a:pPr marL="0" marR="0" indent="0">
              <a:lnSpc>
                <a:spcPct val="107000"/>
              </a:lnSpc>
              <a:spcBef>
                <a:spcPts val="0"/>
              </a:spcBef>
              <a:spcAft>
                <a:spcPts val="0"/>
              </a:spcAft>
              <a:buNone/>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open space and recreation areas, and the preservation of natural features.</a:t>
            </a:r>
          </a:p>
          <a:p>
            <a:pPr marL="0" marR="0" indent="0">
              <a:lnSpc>
                <a:spcPct val="107000"/>
              </a:lnSpc>
              <a:spcBef>
                <a:spcPts val="0"/>
              </a:spcBef>
              <a:spcAft>
                <a:spcPts val="0"/>
              </a:spcAft>
              <a:buNone/>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The mixing of compatible land uses, residential densities, and housing types within</a:t>
            </a:r>
          </a:p>
          <a:p>
            <a:pPr marL="0" marR="0" indent="0">
              <a:lnSpc>
                <a:spcPct val="107000"/>
              </a:lnSpc>
              <a:spcBef>
                <a:spcPts val="0"/>
              </a:spcBef>
              <a:spcAft>
                <a:spcPts val="0"/>
              </a:spcAft>
              <a:buNone/>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the neighborhood.</a:t>
            </a:r>
          </a:p>
          <a:p>
            <a:pPr marL="0" marR="0" indent="0">
              <a:lnSpc>
                <a:spcPct val="107000"/>
              </a:lnSpc>
              <a:spcBef>
                <a:spcPts val="0"/>
              </a:spcBef>
              <a:spcAft>
                <a:spcPts val="0"/>
              </a:spcAft>
              <a:buNone/>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The efficiency of the configuration of utilities, vehicular circulation, and parking</a:t>
            </a:r>
          </a:p>
          <a:p>
            <a:pPr marL="0" marR="0" indent="0">
              <a:lnSpc>
                <a:spcPct val="107000"/>
              </a:lnSpc>
              <a:spcBef>
                <a:spcPts val="0"/>
              </a:spcBef>
              <a:spcAft>
                <a:spcPts val="0"/>
              </a:spcAft>
              <a:buNone/>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facilities.</a:t>
            </a:r>
          </a:p>
          <a:p>
            <a:pPr marL="0" marR="0" indent="0">
              <a:lnSpc>
                <a:spcPct val="107000"/>
              </a:lnSpc>
              <a:spcBef>
                <a:spcPts val="0"/>
              </a:spcBef>
              <a:spcAft>
                <a:spcPts val="0"/>
              </a:spcAft>
              <a:buNone/>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Enhancing the surrounding environment.</a:t>
            </a:r>
          </a:p>
          <a:p>
            <a:pPr marL="514350" marR="0" indent="-514350">
              <a:lnSpc>
                <a:spcPct val="107000"/>
              </a:lnSpc>
              <a:spcBef>
                <a:spcPts val="0"/>
              </a:spcBef>
              <a:spcAft>
                <a:spcPts val="0"/>
              </a:spcAft>
              <a:buAutoNum type="alphaLcPeriod" startAt="4"/>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e.  Maintaining population densities and lot coverage that are consistent with available</a:t>
            </a:r>
          </a:p>
          <a:p>
            <a:pPr marL="0" marR="0" indent="0">
              <a:lnSpc>
                <a:spcPct val="107000"/>
              </a:lnSpc>
              <a:spcBef>
                <a:spcPts val="0"/>
              </a:spcBef>
              <a:spcAft>
                <a:spcPts val="0"/>
              </a:spcAft>
              <a:buNone/>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public services and the comprehensive plan.</a:t>
            </a:r>
          </a:p>
          <a:p>
            <a:endParaRPr lang="en-US" dirty="0"/>
          </a:p>
        </p:txBody>
      </p:sp>
    </p:spTree>
    <p:extLst>
      <p:ext uri="{BB962C8B-B14F-4D97-AF65-F5344CB8AC3E}">
        <p14:creationId xmlns:p14="http://schemas.microsoft.com/office/powerpoint/2010/main" val="1626304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F77D-1323-4B20-9829-D1BCB3E65012}"/>
              </a:ext>
            </a:extLst>
          </p:cNvPr>
          <p:cNvSpPr>
            <a:spLocks noGrp="1"/>
          </p:cNvSpPr>
          <p:nvPr>
            <p:ph type="title"/>
          </p:nvPr>
        </p:nvSpPr>
        <p:spPr/>
        <p:txBody>
          <a:bodyPr/>
          <a:lstStyle/>
          <a:p>
            <a:r>
              <a:rPr lang="en-US" dirty="0">
                <a:solidFill>
                  <a:srgbClr val="3366CC"/>
                </a:solidFill>
              </a:rPr>
              <a:t>Phased subdivision – AMC 21.08</a:t>
            </a:r>
          </a:p>
        </p:txBody>
      </p:sp>
      <p:sp>
        <p:nvSpPr>
          <p:cNvPr id="3" name="Content Placeholder 2">
            <a:extLst>
              <a:ext uri="{FF2B5EF4-FFF2-40B4-BE49-F238E27FC236}">
                <a16:creationId xmlns:a16="http://schemas.microsoft.com/office/drawing/2014/main" id="{56081827-2D26-499B-A3B8-2E9327208D31}"/>
              </a:ext>
            </a:extLst>
          </p:cNvPr>
          <p:cNvSpPr>
            <a:spLocks noGrp="1"/>
          </p:cNvSpPr>
          <p:nvPr>
            <p:ph idx="1"/>
          </p:nvPr>
        </p:nvSpPr>
        <p:spPr/>
        <p:txBody>
          <a:bodyPr>
            <a:normAutofit fontScale="92500" lnSpcReduction="10000"/>
          </a:bodyPr>
          <a:lstStyle/>
          <a:p>
            <a:pPr marL="0" marR="0" indent="0" algn="ctr">
              <a:lnSpc>
                <a:spcPct val="107000"/>
              </a:lnSpc>
              <a:spcBef>
                <a:spcPts val="0"/>
              </a:spcBef>
              <a:spcAft>
                <a:spcPts val="0"/>
              </a:spcAft>
              <a:buNone/>
            </a:pPr>
            <a:r>
              <a:rPr lang="en-US" sz="3500" b="1" dirty="0">
                <a:effectLst/>
                <a:latin typeface="Times New Roman" panose="02020603050405020304" pitchFamily="18" charset="0"/>
                <a:ea typeface="Calibri" panose="020F0502020204030204" pitchFamily="34" charset="0"/>
                <a:cs typeface="Times New Roman" panose="02020603050405020304" pitchFamily="18" charset="0"/>
              </a:rPr>
              <a:t>General</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These standards are enacted generally to promote the goals of the comprehensive plan as to the health, safety, convenience, quality of life, and welfare of the present and future inhabitants of the municipality; to secure adequate utilities and public facilities, provide for consideration of school and open space needs, and protect sensitive natural areas such as critical habitat, high-value wetlands, and riparian corridors; to enhance or preserve other significant natural features; to ensure the functional and efficient layout and appropriate use of land so as to achieve property lots of reasonable utility and minimize public costs to construct and maintain infrastructure; and to facilitate orderly growth and harmonious development of the municipality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770112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20E0B-4D09-4FA1-992F-59983A7DC99F}"/>
              </a:ext>
            </a:extLst>
          </p:cNvPr>
          <p:cNvSpPr>
            <a:spLocks noGrp="1"/>
          </p:cNvSpPr>
          <p:nvPr>
            <p:ph type="title"/>
          </p:nvPr>
        </p:nvSpPr>
        <p:spPr/>
        <p:txBody>
          <a:bodyPr/>
          <a:lstStyle/>
          <a:p>
            <a:r>
              <a:rPr lang="en-US" dirty="0">
                <a:solidFill>
                  <a:srgbClr val="3366CC"/>
                </a:solidFill>
              </a:rPr>
              <a:t>Working Holtan hills site plans</a:t>
            </a:r>
          </a:p>
        </p:txBody>
      </p:sp>
      <p:sp>
        <p:nvSpPr>
          <p:cNvPr id="5" name="TextBox 4">
            <a:extLst>
              <a:ext uri="{FF2B5EF4-FFF2-40B4-BE49-F238E27FC236}">
                <a16:creationId xmlns:a16="http://schemas.microsoft.com/office/drawing/2014/main" id="{06863D19-99D0-4458-B257-C1B68FACD2B3}"/>
              </a:ext>
            </a:extLst>
          </p:cNvPr>
          <p:cNvSpPr txBox="1"/>
          <p:nvPr/>
        </p:nvSpPr>
        <p:spPr>
          <a:xfrm>
            <a:off x="920978" y="2725282"/>
            <a:ext cx="10256008" cy="1938992"/>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Please note: The following are working plans and are subject to change due to wetland delineation, topography,  rezone, section line easement vacation and other environmental factors such as drainage.</a:t>
            </a:r>
          </a:p>
        </p:txBody>
      </p:sp>
    </p:spTree>
    <p:extLst>
      <p:ext uri="{BB962C8B-B14F-4D97-AF65-F5344CB8AC3E}">
        <p14:creationId xmlns:p14="http://schemas.microsoft.com/office/powerpoint/2010/main" val="1716488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823A839-9A56-4144-B820-FB754C6151AD}"/>
              </a:ext>
            </a:extLst>
          </p:cNvPr>
          <p:cNvGraphicFramePr>
            <a:graphicFrameLocks noChangeAspect="1"/>
          </p:cNvGraphicFramePr>
          <p:nvPr>
            <p:extLst>
              <p:ext uri="{D42A27DB-BD31-4B8C-83A1-F6EECF244321}">
                <p14:modId xmlns:p14="http://schemas.microsoft.com/office/powerpoint/2010/main" val="1238161291"/>
              </p:ext>
            </p:extLst>
          </p:nvPr>
        </p:nvGraphicFramePr>
        <p:xfrm>
          <a:off x="-157350" y="1"/>
          <a:ext cx="10927862" cy="6954178"/>
        </p:xfrm>
        <a:graphic>
          <a:graphicData uri="http://schemas.openxmlformats.org/presentationml/2006/ole">
            <mc:AlternateContent xmlns:mc="http://schemas.openxmlformats.org/markup-compatibility/2006">
              <mc:Choice xmlns:v="urn:schemas-microsoft-com:vml" Requires="v">
                <p:oleObj spid="_x0000_s3080" name="Acrobat Document" r:id="rId3" imgW="9326880" imgH="6035040" progId="Acrobat.Document.DC">
                  <p:embed/>
                </p:oleObj>
              </mc:Choice>
              <mc:Fallback>
                <p:oleObj name="Acrobat Document" r:id="rId3" imgW="9326880" imgH="6035040" progId="Acrobat.Document.DC">
                  <p:embed/>
                  <p:pic>
                    <p:nvPicPr>
                      <p:cNvPr id="0" name=""/>
                      <p:cNvPicPr/>
                      <p:nvPr/>
                    </p:nvPicPr>
                    <p:blipFill>
                      <a:blip r:embed="rId4"/>
                      <a:stretch>
                        <a:fillRect/>
                      </a:stretch>
                    </p:blipFill>
                    <p:spPr>
                      <a:xfrm>
                        <a:off x="-157350" y="1"/>
                        <a:ext cx="10927862" cy="695417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F85FE41F-C067-4877-83E2-3496C8F563AB}"/>
              </a:ext>
            </a:extLst>
          </p:cNvPr>
          <p:cNvSpPr txBox="1"/>
          <p:nvPr/>
        </p:nvSpPr>
        <p:spPr>
          <a:xfrm>
            <a:off x="0" y="5442772"/>
            <a:ext cx="10414000" cy="1323439"/>
          </a:xfrm>
          <a:prstGeom prst="rect">
            <a:avLst/>
          </a:prstGeom>
          <a:noFill/>
        </p:spPr>
        <p:txBody>
          <a:bodyPr wrap="square" rtlCol="0">
            <a:spAutoFit/>
          </a:bodyPr>
          <a:lstStyle/>
          <a:p>
            <a:pPr algn="ctr"/>
            <a:r>
              <a:rPr lang="en-US" sz="8000" dirty="0"/>
              <a:t>PHASE ONE</a:t>
            </a:r>
          </a:p>
        </p:txBody>
      </p:sp>
    </p:spTree>
    <p:extLst>
      <p:ext uri="{BB962C8B-B14F-4D97-AF65-F5344CB8AC3E}">
        <p14:creationId xmlns:p14="http://schemas.microsoft.com/office/powerpoint/2010/main" val="2900310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DD5E695-22B5-41ED-9299-A9873E0E8B47}"/>
              </a:ext>
            </a:extLst>
          </p:cNvPr>
          <p:cNvGraphicFramePr>
            <a:graphicFrameLocks noChangeAspect="1"/>
          </p:cNvGraphicFramePr>
          <p:nvPr>
            <p:extLst>
              <p:ext uri="{D42A27DB-BD31-4B8C-83A1-F6EECF244321}">
                <p14:modId xmlns:p14="http://schemas.microsoft.com/office/powerpoint/2010/main" val="3064269921"/>
              </p:ext>
            </p:extLst>
          </p:nvPr>
        </p:nvGraphicFramePr>
        <p:xfrm>
          <a:off x="3733905" y="-85518"/>
          <a:ext cx="4562440" cy="7049166"/>
        </p:xfrm>
        <a:graphic>
          <a:graphicData uri="http://schemas.openxmlformats.org/presentationml/2006/ole">
            <mc:AlternateContent xmlns:mc="http://schemas.openxmlformats.org/markup-compatibility/2006">
              <mc:Choice xmlns:v="urn:schemas-microsoft-com:vml" Requires="v">
                <p:oleObj spid="_x0000_s2065" name="Acrobat Document" r:id="rId3" imgW="6034795" imgH="9326880" progId="Acrobat.Document.DC">
                  <p:embed/>
                </p:oleObj>
              </mc:Choice>
              <mc:Fallback>
                <p:oleObj name="Acrobat Document" r:id="rId3" imgW="6034795" imgH="9326880" progId="Acrobat.Document.DC">
                  <p:embed/>
                  <p:pic>
                    <p:nvPicPr>
                      <p:cNvPr id="0" name=""/>
                      <p:cNvPicPr/>
                      <p:nvPr/>
                    </p:nvPicPr>
                    <p:blipFill>
                      <a:blip r:embed="rId4"/>
                      <a:stretch>
                        <a:fillRect/>
                      </a:stretch>
                    </p:blipFill>
                    <p:spPr>
                      <a:xfrm>
                        <a:off x="3733905" y="-85518"/>
                        <a:ext cx="4562440" cy="7049166"/>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AAD0684-A269-4CF3-A32E-0A6AD208F7E5}"/>
              </a:ext>
            </a:extLst>
          </p:cNvPr>
          <p:cNvSpPr txBox="1"/>
          <p:nvPr/>
        </p:nvSpPr>
        <p:spPr>
          <a:xfrm>
            <a:off x="579120" y="2407920"/>
            <a:ext cx="2885440" cy="1323439"/>
          </a:xfrm>
          <a:prstGeom prst="rect">
            <a:avLst/>
          </a:prstGeom>
          <a:noFill/>
        </p:spPr>
        <p:txBody>
          <a:bodyPr wrap="square" rtlCol="0">
            <a:spAutoFit/>
          </a:bodyPr>
          <a:lstStyle/>
          <a:p>
            <a:pPr algn="ctr"/>
            <a:r>
              <a:rPr lang="en-US" sz="8000" dirty="0"/>
              <a:t>SITE PLAN</a:t>
            </a:r>
          </a:p>
        </p:txBody>
      </p:sp>
    </p:spTree>
    <p:extLst>
      <p:ext uri="{BB962C8B-B14F-4D97-AF65-F5344CB8AC3E}">
        <p14:creationId xmlns:p14="http://schemas.microsoft.com/office/powerpoint/2010/main" val="1502189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CCA3E-0EB2-44B7-BF88-697E70F8B013}"/>
              </a:ext>
            </a:extLst>
          </p:cNvPr>
          <p:cNvSpPr>
            <a:spLocks noGrp="1"/>
          </p:cNvSpPr>
          <p:nvPr>
            <p:ph type="title"/>
          </p:nvPr>
        </p:nvSpPr>
        <p:spPr>
          <a:xfrm>
            <a:off x="640080" y="325369"/>
            <a:ext cx="4368602" cy="1956841"/>
          </a:xfrm>
        </p:spPr>
        <p:txBody>
          <a:bodyPr anchor="b">
            <a:normAutofit/>
          </a:bodyPr>
          <a:lstStyle/>
          <a:p>
            <a:r>
              <a:rPr lang="en-US" sz="6600" dirty="0"/>
              <a:t>survey</a:t>
            </a:r>
          </a:p>
        </p:txBody>
      </p:sp>
      <p:sp>
        <p:nvSpPr>
          <p:cNvPr id="2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4D869"/>
          </a:solidFill>
          <a:ln w="38100" cap="rnd">
            <a:solidFill>
              <a:srgbClr val="D4D86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9F0A00-96D6-4BEC-94C8-C3784EBB87C4}"/>
              </a:ext>
            </a:extLst>
          </p:cNvPr>
          <p:cNvSpPr>
            <a:spLocks noGrp="1"/>
          </p:cNvSpPr>
          <p:nvPr>
            <p:ph idx="1"/>
          </p:nvPr>
        </p:nvSpPr>
        <p:spPr>
          <a:xfrm>
            <a:off x="640080" y="2755240"/>
            <a:ext cx="4670097" cy="3843680"/>
          </a:xfrm>
        </p:spPr>
        <p:txBody>
          <a:bodyPr>
            <a:noAutofit/>
          </a:bodyPr>
          <a:lstStyle/>
          <a:p>
            <a:pPr>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initial boundary and  field work for 	the Tract plat and offsite utility 	and access design has been 	completed as of 12-18-21. The 	survey included boundary 	retracement of the 3 underlying </a:t>
            </a:r>
          </a:p>
          <a:p>
            <a:pPr marL="0" indent="0">
              <a:lnSpc>
                <a:spcPct val="100000"/>
              </a:lnSpc>
              <a:spcBef>
                <a:spcPts val="0"/>
              </a:spcBef>
              <a:buNone/>
            </a:pP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HLB tracts</a:t>
            </a:r>
          </a:p>
          <a:p>
            <a:pPr>
              <a:lnSpc>
                <a:spcPct val="1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Tract 1, Alyeska  Subdivision, Prince Addition, Plat 87-131</a:t>
            </a:r>
          </a:p>
          <a:p>
            <a:pPr>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Tract B of the Girdwood Elementary School Subdivision, Plat 85-38</a:t>
            </a:r>
          </a:p>
          <a:p>
            <a:pPr>
              <a:lnSpc>
                <a:spcPct val="1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Tract 9A of the Supplemental  Cadastral Survey (Plat 73-220)</a:t>
            </a:r>
          </a:p>
        </p:txBody>
      </p:sp>
      <p:pic>
        <p:nvPicPr>
          <p:cNvPr id="6" name="Picture 5" descr="A picture containing skiing, outdoor, person&#10;&#10;Description automatically generated">
            <a:extLst>
              <a:ext uri="{FF2B5EF4-FFF2-40B4-BE49-F238E27FC236}">
                <a16:creationId xmlns:a16="http://schemas.microsoft.com/office/drawing/2014/main" id="{9999E0EA-2993-4F95-BBF8-895586E496B1}"/>
              </a:ext>
            </a:extLst>
          </p:cNvPr>
          <p:cNvPicPr>
            <a:picLocks noChangeAspect="1"/>
          </p:cNvPicPr>
          <p:nvPr/>
        </p:nvPicPr>
        <p:blipFill rotWithShape="1">
          <a:blip r:embed="rId2">
            <a:extLst>
              <a:ext uri="{28A0092B-C50C-407E-A947-70E740481C1C}">
                <a14:useLocalDpi xmlns:a14="http://schemas.microsoft.com/office/drawing/2010/main" val="0"/>
              </a:ext>
            </a:extLst>
          </a:blip>
          <a:srcRect l="17588" r="718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24947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37029-C3EB-481E-9708-7A15F4BDD721}"/>
              </a:ext>
            </a:extLst>
          </p:cNvPr>
          <p:cNvSpPr>
            <a:spLocks noGrp="1"/>
          </p:cNvSpPr>
          <p:nvPr>
            <p:ph type="title"/>
          </p:nvPr>
        </p:nvSpPr>
        <p:spPr>
          <a:xfrm>
            <a:off x="4654296" y="329184"/>
            <a:ext cx="6894576" cy="1783080"/>
          </a:xfrm>
        </p:spPr>
        <p:txBody>
          <a:bodyPr anchor="b">
            <a:normAutofit/>
          </a:bodyPr>
          <a:lstStyle/>
          <a:p>
            <a:r>
              <a:rPr lang="en-US" sz="7200"/>
              <a:t>History of Holtan hills</a:t>
            </a:r>
          </a:p>
        </p:txBody>
      </p:sp>
      <p:pic>
        <p:nvPicPr>
          <p:cNvPr id="4" name="Picture 3">
            <a:extLst>
              <a:ext uri="{FF2B5EF4-FFF2-40B4-BE49-F238E27FC236}">
                <a16:creationId xmlns:a16="http://schemas.microsoft.com/office/drawing/2014/main" id="{B51D2363-5AFB-439B-BE1A-707D2B095451}"/>
              </a:ext>
            </a:extLst>
          </p:cNvPr>
          <p:cNvPicPr>
            <a:picLocks noChangeAspect="1"/>
          </p:cNvPicPr>
          <p:nvPr/>
        </p:nvPicPr>
        <p:blipFill rotWithShape="1">
          <a:blip r:embed="rId2"/>
          <a:srcRect t="14048" r="-1" b="6047"/>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2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6A393"/>
          </a:solidFill>
          <a:ln w="38100" cap="rnd">
            <a:solidFill>
              <a:srgbClr val="E6A39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E74CD489-60CE-4052-806F-52B0DEC0CFFD}"/>
              </a:ext>
            </a:extLst>
          </p:cNvPr>
          <p:cNvPicPr>
            <a:picLocks noChangeAspect="1"/>
          </p:cNvPicPr>
          <p:nvPr/>
        </p:nvPicPr>
        <p:blipFill rotWithShape="1">
          <a:blip r:embed="rId3">
            <a:extLst>
              <a:ext uri="{28A0092B-C50C-407E-A947-70E740481C1C}">
                <a14:useLocalDpi xmlns:a14="http://schemas.microsoft.com/office/drawing/2010/main" val="0"/>
              </a:ext>
            </a:extLst>
          </a:blip>
          <a:srcRect r="6979" b="-1"/>
          <a:stretch/>
        </p:blipFill>
        <p:spPr>
          <a:xfrm>
            <a:off x="1" y="4361970"/>
            <a:ext cx="4051081" cy="249603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F572E600-B723-45C8-8349-240769DC5E71}"/>
              </a:ext>
            </a:extLst>
          </p:cNvPr>
          <p:cNvSpPr>
            <a:spLocks noGrp="1"/>
          </p:cNvSpPr>
          <p:nvPr>
            <p:ph idx="1"/>
          </p:nvPr>
        </p:nvSpPr>
        <p:spPr>
          <a:xfrm>
            <a:off x="4654296" y="2706624"/>
            <a:ext cx="6894576" cy="3483864"/>
          </a:xfrm>
        </p:spPr>
        <p:txBody>
          <a:bodyPr>
            <a:normAutofit/>
          </a:bodyPr>
          <a:lstStyle/>
          <a:p>
            <a:pPr marL="0" indent="0">
              <a:lnSpc>
                <a:spcPct val="100000"/>
              </a:lnSpc>
              <a:buNone/>
            </a:pPr>
            <a:r>
              <a:rPr lang="en-US" sz="2000" b="1">
                <a:latin typeface="Times New Roman" panose="02020603050405020304" pitchFamily="18" charset="0"/>
                <a:cs typeface="Times New Roman" panose="02020603050405020304" pitchFamily="18" charset="0"/>
              </a:rPr>
              <a:t>Holtan Hills is named after lifelong Alaskan Howard Holtan. Howard was the Director of Project Management and Engineering for the Municipality of Anchorage. </a:t>
            </a:r>
          </a:p>
          <a:p>
            <a:pPr marL="0" indent="0">
              <a:lnSpc>
                <a:spcPct val="100000"/>
              </a:lnSpc>
              <a:buNone/>
            </a:pPr>
            <a:r>
              <a:rPr lang="en-US" sz="2000" b="1">
                <a:latin typeface="Times New Roman" panose="02020603050405020304" pitchFamily="18" charset="0"/>
                <a:cs typeface="Times New Roman" panose="02020603050405020304" pitchFamily="18" charset="0"/>
              </a:rPr>
              <a:t>Howard was also the Program Director of the Alyeska Mighty Mites program from the mid 1980’s until his untimely death in a plane accident in 2007. Howard took great joy in seeing the kids ski the entire mountain with a laugh and a smile.</a:t>
            </a:r>
          </a:p>
          <a:p>
            <a:pPr marL="0" indent="0">
              <a:lnSpc>
                <a:spcPct val="100000"/>
              </a:lnSpc>
              <a:buNone/>
            </a:pPr>
            <a:r>
              <a:rPr lang="en-US" sz="2000" b="1">
                <a:latin typeface="Times New Roman" panose="02020603050405020304" pitchFamily="18" charset="0"/>
                <a:cs typeface="Times New Roman" panose="02020603050405020304" pitchFamily="18" charset="0"/>
              </a:rPr>
              <a:t>Out of gratitude and deep respect for Howard, the Heritage Land Bank named Holtan Hills after Howard so his legacy in Girdwood may live on.</a:t>
            </a:r>
          </a:p>
        </p:txBody>
      </p:sp>
    </p:spTree>
    <p:extLst>
      <p:ext uri="{BB962C8B-B14F-4D97-AF65-F5344CB8AC3E}">
        <p14:creationId xmlns:p14="http://schemas.microsoft.com/office/powerpoint/2010/main" val="1997120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B291F-4D30-40DE-AD0E-67E8326CE5B6}"/>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7200" dirty="0"/>
              <a:t>survey</a:t>
            </a:r>
          </a:p>
        </p:txBody>
      </p:sp>
      <p:sp>
        <p:nvSpPr>
          <p:cNvPr id="20"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6A9FAF"/>
          </a:solidFill>
          <a:ln w="38100" cap="rnd">
            <a:solidFill>
              <a:srgbClr val="6A9FA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5">
            <a:extLst>
              <a:ext uri="{FF2B5EF4-FFF2-40B4-BE49-F238E27FC236}">
                <a16:creationId xmlns:a16="http://schemas.microsoft.com/office/drawing/2014/main" id="{ABCB6BB9-E8A0-4CAE-B60F-29CE7CB894E0}"/>
              </a:ext>
            </a:extLst>
          </p:cNvPr>
          <p:cNvSpPr txBox="1"/>
          <p:nvPr/>
        </p:nvSpPr>
        <p:spPr>
          <a:xfrm>
            <a:off x="5297762" y="2706624"/>
            <a:ext cx="5728378" cy="3483864"/>
          </a:xfrm>
          <a:prstGeom prst="rect">
            <a:avLst/>
          </a:prstGeom>
        </p:spPr>
        <p:txBody>
          <a:bodyPr vert="horz" lIns="91440" tIns="45720" rIns="91440" bIns="45720" rtlCol="0">
            <a:normAutofit/>
          </a:bodyPr>
          <a:lstStyle/>
          <a:p>
            <a:pPr marL="0" marR="0" indent="-228600">
              <a:lnSpc>
                <a:spcPct val="110000"/>
              </a:lnSpc>
              <a:spcBef>
                <a:spcPts val="0"/>
              </a:spcBef>
              <a:spcAft>
                <a:spcPts val="800"/>
              </a:spcAft>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The survey also included some retracement of the 	existing streams, trails and Glacier Creek high 	</a:t>
            </a:r>
            <a:r>
              <a:rPr lang="en-US" dirty="0">
                <a:latin typeface="Times New Roman" panose="02020603050405020304" pitchFamily="18" charset="0"/>
                <a:cs typeface="Times New Roman" panose="02020603050405020304" pitchFamily="18" charset="0"/>
              </a:rPr>
              <a:t>w</a:t>
            </a:r>
            <a:r>
              <a:rPr lang="en-US" dirty="0">
                <a:effectLst/>
                <a:latin typeface="Times New Roman" panose="02020603050405020304" pitchFamily="18" charset="0"/>
                <a:cs typeface="Times New Roman" panose="02020603050405020304" pitchFamily="18" charset="0"/>
              </a:rPr>
              <a:t>ater as they affect the Holtan Hills development. </a:t>
            </a:r>
          </a:p>
          <a:p>
            <a:pPr marL="0" marR="0" indent="-228600">
              <a:lnSpc>
                <a:spcPct val="110000"/>
              </a:lnSpc>
              <a:spcBef>
                <a:spcPts val="0"/>
              </a:spcBef>
              <a:spcAft>
                <a:spcPts val="800"/>
              </a:spcAft>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The next survey related steps include the following:</a:t>
            </a:r>
          </a:p>
          <a:p>
            <a:pPr marL="342900" marR="0" lvl="0" indent="-228600">
              <a:lnSpc>
                <a:spcPct val="110000"/>
              </a:lnSpc>
              <a:spcBef>
                <a:spcPts val="0"/>
              </a:spcBef>
              <a:spcAft>
                <a:spcPts val="0"/>
              </a:spcAft>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Preparation and submittal of the DNR application for 	section line vacation through the development</a:t>
            </a:r>
          </a:p>
          <a:p>
            <a:pPr marL="342900" marR="0" lvl="0" indent="-228600">
              <a:lnSpc>
                <a:spcPct val="110000"/>
              </a:lnSpc>
              <a:spcBef>
                <a:spcPts val="0"/>
              </a:spcBef>
              <a:spcAft>
                <a:spcPts val="800"/>
              </a:spcAft>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Preparation of the draft  Holtan Hills Tract Plat, 	Conditional Application and Planned Unit 	Development documents for MOA submittal</a:t>
            </a:r>
          </a:p>
        </p:txBody>
      </p:sp>
      <p:pic>
        <p:nvPicPr>
          <p:cNvPr id="4" name="Content Placeholder 3" descr="A picture containing snow, outdoor, skiing, nature&#10;&#10;Description automatically generated">
            <a:extLst>
              <a:ext uri="{FF2B5EF4-FFF2-40B4-BE49-F238E27FC236}">
                <a16:creationId xmlns:a16="http://schemas.microsoft.com/office/drawing/2014/main" id="{6F2D0E55-DF61-438F-B235-4860FB1C29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509" r="3855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606406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6" name="Rectangle 19">
            <a:extLst>
              <a:ext uri="{FF2B5EF4-FFF2-40B4-BE49-F238E27FC236}">
                <a16:creationId xmlns:a16="http://schemas.microsoft.com/office/drawing/2014/main" id="{168AB93A-48BC-4C25-A3AD-C17B5A682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1">
            <a:extLst>
              <a:ext uri="{FF2B5EF4-FFF2-40B4-BE49-F238E27FC236}">
                <a16:creationId xmlns:a16="http://schemas.microsoft.com/office/drawing/2014/main" id="{AF4AE179-A75B-4007-B5FA-8139ACF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969" y="1168517"/>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2F9CFF"/>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31EC1CA-0E99-4EED-98F3-6B587E0F704F}"/>
              </a:ext>
            </a:extLst>
          </p:cNvPr>
          <p:cNvSpPr>
            <a:spLocks noGrp="1"/>
          </p:cNvSpPr>
          <p:nvPr>
            <p:ph type="title"/>
          </p:nvPr>
        </p:nvSpPr>
        <p:spPr>
          <a:xfrm>
            <a:off x="7124135" y="2156348"/>
            <a:ext cx="3971495" cy="1866748"/>
          </a:xfrm>
        </p:spPr>
        <p:txBody>
          <a:bodyPr vert="horz" lIns="91440" tIns="45720" rIns="91440" bIns="45720" rtlCol="0" anchor="b">
            <a:normAutofit/>
          </a:bodyPr>
          <a:lstStyle/>
          <a:p>
            <a:pPr algn="ctr"/>
            <a:r>
              <a:rPr lang="en-US" sz="5800">
                <a:solidFill>
                  <a:srgbClr val="FFFFFF"/>
                </a:solidFill>
              </a:rPr>
              <a:t>General utility plan</a:t>
            </a:r>
          </a:p>
        </p:txBody>
      </p:sp>
      <p:sp>
        <p:nvSpPr>
          <p:cNvPr id="2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5874" y="4409267"/>
            <a:ext cx="3242551" cy="27432"/>
          </a:xfrm>
          <a:custGeom>
            <a:avLst/>
            <a:gdLst>
              <a:gd name="connsiteX0" fmla="*/ 0 w 3242551"/>
              <a:gd name="connsiteY0" fmla="*/ 0 h 27432"/>
              <a:gd name="connsiteX1" fmla="*/ 616085 w 3242551"/>
              <a:gd name="connsiteY1" fmla="*/ 0 h 27432"/>
              <a:gd name="connsiteX2" fmla="*/ 1264595 w 3242551"/>
              <a:gd name="connsiteY2" fmla="*/ 0 h 27432"/>
              <a:gd name="connsiteX3" fmla="*/ 1945531 w 3242551"/>
              <a:gd name="connsiteY3" fmla="*/ 0 h 27432"/>
              <a:gd name="connsiteX4" fmla="*/ 2626466 w 3242551"/>
              <a:gd name="connsiteY4" fmla="*/ 0 h 27432"/>
              <a:gd name="connsiteX5" fmla="*/ 3242551 w 3242551"/>
              <a:gd name="connsiteY5" fmla="*/ 0 h 27432"/>
              <a:gd name="connsiteX6" fmla="*/ 3242551 w 3242551"/>
              <a:gd name="connsiteY6" fmla="*/ 27432 h 27432"/>
              <a:gd name="connsiteX7" fmla="*/ 2529190 w 3242551"/>
              <a:gd name="connsiteY7" fmla="*/ 27432 h 27432"/>
              <a:gd name="connsiteX8" fmla="*/ 1815829 w 3242551"/>
              <a:gd name="connsiteY8" fmla="*/ 27432 h 27432"/>
              <a:gd name="connsiteX9" fmla="*/ 1167318 w 3242551"/>
              <a:gd name="connsiteY9" fmla="*/ 27432 h 27432"/>
              <a:gd name="connsiteX10" fmla="*/ 0 w 3242551"/>
              <a:gd name="connsiteY10" fmla="*/ 27432 h 27432"/>
              <a:gd name="connsiteX11" fmla="*/ 0 w 324255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stroke="0"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2F9CFF"/>
          </a:solidFill>
          <a:ln w="38100" cap="rnd">
            <a:solidFill>
              <a:srgbClr val="2F9C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p&#10;&#10;Description automatically generated with medium confidence">
            <a:extLst>
              <a:ext uri="{FF2B5EF4-FFF2-40B4-BE49-F238E27FC236}">
                <a16:creationId xmlns:a16="http://schemas.microsoft.com/office/drawing/2014/main" id="{BC29F183-FD93-4118-90B1-2505E6AC0F01}"/>
              </a:ext>
            </a:extLst>
          </p:cNvPr>
          <p:cNvPicPr>
            <a:picLocks noChangeAspect="1"/>
          </p:cNvPicPr>
          <p:nvPr/>
        </p:nvPicPr>
        <p:blipFill>
          <a:blip r:embed="rId2"/>
          <a:stretch>
            <a:fillRect/>
          </a:stretch>
        </p:blipFill>
        <p:spPr>
          <a:xfrm>
            <a:off x="943576" y="49948"/>
            <a:ext cx="4763804" cy="6781215"/>
          </a:xfrm>
          <a:prstGeom prst="rect">
            <a:avLst/>
          </a:prstGeom>
        </p:spPr>
      </p:pic>
    </p:spTree>
    <p:extLst>
      <p:ext uri="{BB962C8B-B14F-4D97-AF65-F5344CB8AC3E}">
        <p14:creationId xmlns:p14="http://schemas.microsoft.com/office/powerpoint/2010/main" val="148250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24" descr="A picture containing snow, outdoor, sky, mountain&#10;&#10;Description automatically generated">
            <a:extLst>
              <a:ext uri="{FF2B5EF4-FFF2-40B4-BE49-F238E27FC236}">
                <a16:creationId xmlns:a16="http://schemas.microsoft.com/office/drawing/2014/main" id="{65DD2A1A-89DB-4FE4-BDBA-F33014CBB7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45340" cy="7353300"/>
          </a:xfrm>
        </p:spPr>
      </p:pic>
      <p:sp>
        <p:nvSpPr>
          <p:cNvPr id="9" name="Rectangle 8">
            <a:extLst>
              <a:ext uri="{FF2B5EF4-FFF2-40B4-BE49-F238E27FC236}">
                <a16:creationId xmlns:a16="http://schemas.microsoft.com/office/drawing/2014/main" id="{9027323E-61C5-4145-9F22-BAD3E91A1FF6}"/>
              </a:ext>
            </a:extLst>
          </p:cNvPr>
          <p:cNvSpPr/>
          <p:nvPr/>
        </p:nvSpPr>
        <p:spPr>
          <a:xfrm>
            <a:off x="-1" y="0"/>
            <a:ext cx="12245341" cy="73533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9366A-ADE0-4218-81F8-151BB2190AD0}"/>
              </a:ext>
            </a:extLst>
          </p:cNvPr>
          <p:cNvSpPr>
            <a:spLocks noGrp="1"/>
          </p:cNvSpPr>
          <p:nvPr>
            <p:ph type="title"/>
          </p:nvPr>
        </p:nvSpPr>
        <p:spPr/>
        <p:txBody>
          <a:bodyPr/>
          <a:lstStyle/>
          <a:p>
            <a:r>
              <a:rPr lang="en-US" dirty="0"/>
              <a:t>Development Tasks</a:t>
            </a:r>
          </a:p>
        </p:txBody>
      </p:sp>
      <p:sp>
        <p:nvSpPr>
          <p:cNvPr id="5" name="TextBox 4">
            <a:extLst>
              <a:ext uri="{FF2B5EF4-FFF2-40B4-BE49-F238E27FC236}">
                <a16:creationId xmlns:a16="http://schemas.microsoft.com/office/drawing/2014/main" id="{DAA3C6B6-A08F-4E32-A1BE-70B422AC8DF9}"/>
              </a:ext>
            </a:extLst>
          </p:cNvPr>
          <p:cNvSpPr txBox="1"/>
          <p:nvPr/>
        </p:nvSpPr>
        <p:spPr>
          <a:xfrm>
            <a:off x="2254162" y="1873944"/>
            <a:ext cx="8166538" cy="4247317"/>
          </a:xfrm>
          <a:prstGeom prst="rect">
            <a:avLst/>
          </a:prstGeom>
          <a:noFill/>
        </p:spPr>
        <p:txBody>
          <a:bodyPr wrap="square">
            <a:spAutoFit/>
          </a:bodyPr>
          <a:lstStyle/>
          <a:p>
            <a:pPr marL="342900" indent="-342900">
              <a:buFont typeface="Arial" panose="020B0604020202020204" pitchFamily="34" charset="0"/>
              <a:buChar char="•"/>
            </a:pPr>
            <a:r>
              <a:rPr lang="en-US" sz="4500" dirty="0">
                <a:latin typeface="Times New Roman" panose="02020603050405020304" pitchFamily="18" charset="0"/>
                <a:cs typeface="Times New Roman" panose="02020603050405020304" pitchFamily="18" charset="0"/>
              </a:rPr>
              <a:t>Permitting </a:t>
            </a:r>
          </a:p>
          <a:p>
            <a:pPr marL="342900" indent="-342900">
              <a:buFont typeface="Arial" panose="020B0604020202020204" pitchFamily="34" charset="0"/>
              <a:buChar char="•"/>
            </a:pPr>
            <a:r>
              <a:rPr lang="en-US" sz="4500" dirty="0">
                <a:latin typeface="Times New Roman" panose="02020603050405020304" pitchFamily="18" charset="0"/>
                <a:cs typeface="Times New Roman" panose="02020603050405020304" pitchFamily="18" charset="0"/>
              </a:rPr>
              <a:t>Rezone</a:t>
            </a:r>
          </a:p>
          <a:p>
            <a:pPr marL="342900" indent="-342900">
              <a:buFont typeface="Arial" panose="020B0604020202020204" pitchFamily="34" charset="0"/>
              <a:buChar char="•"/>
            </a:pPr>
            <a:r>
              <a:rPr lang="en-US" sz="4500" dirty="0">
                <a:latin typeface="Times New Roman" panose="02020603050405020304" pitchFamily="18" charset="0"/>
                <a:cs typeface="Times New Roman" panose="02020603050405020304" pitchFamily="18" charset="0"/>
              </a:rPr>
              <a:t>Wetlands Delineations</a:t>
            </a:r>
          </a:p>
          <a:p>
            <a:pPr marL="342900" indent="-342900">
              <a:buFont typeface="Arial" panose="020B0604020202020204" pitchFamily="34" charset="0"/>
              <a:buChar char="•"/>
            </a:pPr>
            <a:r>
              <a:rPr lang="en-US" sz="4500" dirty="0">
                <a:latin typeface="Times New Roman" panose="02020603050405020304" pitchFamily="18" charset="0"/>
                <a:cs typeface="Times New Roman" panose="02020603050405020304" pitchFamily="18" charset="0"/>
              </a:rPr>
              <a:t>Section Line Easement Vacations</a:t>
            </a:r>
          </a:p>
          <a:p>
            <a:pPr marL="342900" indent="-342900">
              <a:buFont typeface="Arial" panose="020B0604020202020204" pitchFamily="34" charset="0"/>
              <a:buChar char="•"/>
            </a:pPr>
            <a:r>
              <a:rPr lang="en-US" sz="4500" dirty="0">
                <a:latin typeface="Times New Roman" panose="02020603050405020304" pitchFamily="18" charset="0"/>
                <a:cs typeface="Times New Roman" panose="02020603050405020304" pitchFamily="18" charset="0"/>
              </a:rPr>
              <a:t>Planning and Zoning Approval</a:t>
            </a:r>
          </a:p>
          <a:p>
            <a:pPr marL="342900" indent="-342900">
              <a:buFont typeface="Arial" panose="020B0604020202020204" pitchFamily="34" charset="0"/>
              <a:buChar char="•"/>
            </a:pPr>
            <a:r>
              <a:rPr lang="en-US" sz="4500" dirty="0">
                <a:latin typeface="Times New Roman" panose="02020603050405020304" pitchFamily="18" charset="0"/>
                <a:cs typeface="Times New Roman" panose="02020603050405020304" pitchFamily="18" charset="0"/>
              </a:rPr>
              <a:t>Civil Design</a:t>
            </a:r>
          </a:p>
        </p:txBody>
      </p:sp>
    </p:spTree>
    <p:extLst>
      <p:ext uri="{BB962C8B-B14F-4D97-AF65-F5344CB8AC3E}">
        <p14:creationId xmlns:p14="http://schemas.microsoft.com/office/powerpoint/2010/main" val="38762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now, tree, sky&#10;&#10;Description automatically generated">
            <a:extLst>
              <a:ext uri="{FF2B5EF4-FFF2-40B4-BE49-F238E27FC236}">
                <a16:creationId xmlns:a16="http://schemas.microsoft.com/office/drawing/2014/main" id="{181EDF02-3DA4-4C62-885C-B87A0B7A8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5340" cy="6858000"/>
          </a:xfrm>
          <a:prstGeom prst="rect">
            <a:avLst/>
          </a:prstGeom>
        </p:spPr>
      </p:pic>
      <p:sp>
        <p:nvSpPr>
          <p:cNvPr id="6" name="Rectangle 5">
            <a:extLst>
              <a:ext uri="{FF2B5EF4-FFF2-40B4-BE49-F238E27FC236}">
                <a16:creationId xmlns:a16="http://schemas.microsoft.com/office/drawing/2014/main" id="{1B16D002-976E-4F28-BAC5-175EF50CD1A9}"/>
              </a:ext>
            </a:extLst>
          </p:cNvPr>
          <p:cNvSpPr/>
          <p:nvPr/>
        </p:nvSpPr>
        <p:spPr>
          <a:xfrm>
            <a:off x="0" y="0"/>
            <a:ext cx="12245340" cy="68580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BB1097-823C-4D5F-BD28-938388B3AE7E}"/>
              </a:ext>
            </a:extLst>
          </p:cNvPr>
          <p:cNvSpPr>
            <a:spLocks noGrp="1"/>
          </p:cNvSpPr>
          <p:nvPr>
            <p:ph type="title"/>
          </p:nvPr>
        </p:nvSpPr>
        <p:spPr/>
        <p:txBody>
          <a:bodyPr/>
          <a:lstStyle/>
          <a:p>
            <a:r>
              <a:rPr lang="en-US" dirty="0"/>
              <a:t>Federal, state, and local government actions</a:t>
            </a:r>
          </a:p>
        </p:txBody>
      </p:sp>
      <p:sp>
        <p:nvSpPr>
          <p:cNvPr id="4" name="TextBox 3">
            <a:extLst>
              <a:ext uri="{FF2B5EF4-FFF2-40B4-BE49-F238E27FC236}">
                <a16:creationId xmlns:a16="http://schemas.microsoft.com/office/drawing/2014/main" id="{1D42ACA6-E63A-4674-A202-96E742CEC68C}"/>
              </a:ext>
            </a:extLst>
          </p:cNvPr>
          <p:cNvSpPr txBox="1"/>
          <p:nvPr/>
        </p:nvSpPr>
        <p:spPr>
          <a:xfrm>
            <a:off x="1428306" y="1937965"/>
            <a:ext cx="7974067" cy="4170372"/>
          </a:xfrm>
          <a:prstGeom prst="rect">
            <a:avLst/>
          </a:prstGeom>
          <a:noFill/>
        </p:spPr>
        <p:txBody>
          <a:bodyPr wrap="square">
            <a:spAutoFit/>
          </a:bodyPr>
          <a:lstStyle/>
          <a:p>
            <a:pPr marL="571500" indent="-571500">
              <a:buFont typeface="Arial" panose="020B0604020202020204" pitchFamily="34" charset="0"/>
              <a:buChar char="•"/>
            </a:pPr>
            <a:r>
              <a:rPr lang="en-US" sz="3500" dirty="0">
                <a:latin typeface="Times New Roman" panose="02020603050405020304" pitchFamily="18" charset="0"/>
                <a:cs typeface="Times New Roman" panose="02020603050405020304" pitchFamily="18" charset="0"/>
              </a:rPr>
              <a:t>Federal Government confirmation of wetlands and any necessary permitting</a:t>
            </a:r>
          </a:p>
          <a:p>
            <a:pPr marL="571500" indent="-5715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500" dirty="0">
                <a:latin typeface="Times New Roman" panose="02020603050405020304" pitchFamily="18" charset="0"/>
                <a:cs typeface="Times New Roman" panose="02020603050405020304" pitchFamily="18" charset="0"/>
              </a:rPr>
              <a:t>State government approval of Section Line Easement Vacations</a:t>
            </a:r>
          </a:p>
          <a:p>
            <a:pPr marL="571500" indent="-5715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500" dirty="0">
                <a:latin typeface="Times New Roman" panose="02020603050405020304" pitchFamily="18" charset="0"/>
                <a:cs typeface="Times New Roman" panose="02020603050405020304" pitchFamily="18" charset="0"/>
              </a:rPr>
              <a:t>Local government must approve via Planning and Zoning Commission for the PUD/CUP</a:t>
            </a:r>
          </a:p>
        </p:txBody>
      </p:sp>
    </p:spTree>
    <p:extLst>
      <p:ext uri="{BB962C8B-B14F-4D97-AF65-F5344CB8AC3E}">
        <p14:creationId xmlns:p14="http://schemas.microsoft.com/office/powerpoint/2010/main" val="1608199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ki lift going up a snowy mountain&#10;&#10;Description automatically generated with low confidence">
            <a:extLst>
              <a:ext uri="{FF2B5EF4-FFF2-40B4-BE49-F238E27FC236}">
                <a16:creationId xmlns:a16="http://schemas.microsoft.com/office/drawing/2014/main" id="{1D7FD78E-3177-4C60-ADB4-3C2A93C18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05931"/>
          </a:xfrm>
          <a:prstGeom prst="rect">
            <a:avLst/>
          </a:prstGeom>
        </p:spPr>
      </p:pic>
      <p:sp>
        <p:nvSpPr>
          <p:cNvPr id="7" name="Rectangle 6">
            <a:extLst>
              <a:ext uri="{FF2B5EF4-FFF2-40B4-BE49-F238E27FC236}">
                <a16:creationId xmlns:a16="http://schemas.microsoft.com/office/drawing/2014/main" id="{AF272481-4B9A-43EC-B3C2-B95D1FDC6DD2}"/>
              </a:ext>
            </a:extLst>
          </p:cNvPr>
          <p:cNvSpPr/>
          <p:nvPr/>
        </p:nvSpPr>
        <p:spPr>
          <a:xfrm>
            <a:off x="0" y="0"/>
            <a:ext cx="12245341" cy="73533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233AC-EF78-4154-931D-9768FF9A91B0}"/>
              </a:ext>
            </a:extLst>
          </p:cNvPr>
          <p:cNvSpPr>
            <a:spLocks noGrp="1"/>
          </p:cNvSpPr>
          <p:nvPr>
            <p:ph type="title"/>
          </p:nvPr>
        </p:nvSpPr>
        <p:spPr/>
        <p:txBody>
          <a:bodyPr/>
          <a:lstStyle/>
          <a:p>
            <a:r>
              <a:rPr lang="en-US" dirty="0"/>
              <a:t>Economic challenges we have no control over</a:t>
            </a:r>
          </a:p>
        </p:txBody>
      </p:sp>
      <p:sp>
        <p:nvSpPr>
          <p:cNvPr id="3" name="Content Placeholder 2">
            <a:extLst>
              <a:ext uri="{FF2B5EF4-FFF2-40B4-BE49-F238E27FC236}">
                <a16:creationId xmlns:a16="http://schemas.microsoft.com/office/drawing/2014/main" id="{0AB774C4-2D8E-4966-A924-507198CC9340}"/>
              </a:ext>
            </a:extLst>
          </p:cNvPr>
          <p:cNvSpPr>
            <a:spLocks noGrp="1"/>
          </p:cNvSpPr>
          <p:nvPr>
            <p:ph idx="1"/>
          </p:nvPr>
        </p:nvSpPr>
        <p:spPr>
          <a:xfrm>
            <a:off x="4975860" y="1837944"/>
            <a:ext cx="6377940" cy="1591056"/>
          </a:xfrm>
        </p:spPr>
        <p:txBody>
          <a:bodyPr>
            <a:normAutofit fontScale="25000" lnSpcReduction="20000"/>
          </a:bodyPr>
          <a:lstStyle/>
          <a:p>
            <a:pPr algn="just"/>
            <a:r>
              <a:rPr lang="en-US" sz="18500" dirty="0">
                <a:latin typeface="Times New Roman" panose="02020603050405020304" pitchFamily="18" charset="0"/>
                <a:cs typeface="Times New Roman" panose="02020603050405020304" pitchFamily="18" charset="0"/>
              </a:rPr>
              <a:t>Supply chain disruptions</a:t>
            </a:r>
          </a:p>
          <a:p>
            <a:pPr algn="just"/>
            <a:r>
              <a:rPr lang="en-US" sz="18500" dirty="0">
                <a:latin typeface="Times New Roman" panose="02020603050405020304" pitchFamily="18" charset="0"/>
                <a:cs typeface="Times New Roman" panose="02020603050405020304" pitchFamily="18" charset="0"/>
              </a:rPr>
              <a:t>Labor shortages</a:t>
            </a:r>
          </a:p>
          <a:p>
            <a:pPr algn="just"/>
            <a:r>
              <a:rPr lang="en-US" sz="18500" dirty="0">
                <a:latin typeface="Times New Roman" panose="02020603050405020304" pitchFamily="18" charset="0"/>
                <a:cs typeface="Times New Roman" panose="02020603050405020304" pitchFamily="18" charset="0"/>
              </a:rPr>
              <a:t>Inflated prices</a:t>
            </a:r>
          </a:p>
          <a:p>
            <a:endParaRPr lang="en-US" dirty="0"/>
          </a:p>
        </p:txBody>
      </p:sp>
    </p:spTree>
    <p:extLst>
      <p:ext uri="{BB962C8B-B14F-4D97-AF65-F5344CB8AC3E}">
        <p14:creationId xmlns:p14="http://schemas.microsoft.com/office/powerpoint/2010/main" val="81542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now, sky, outdoor, nature&#10;&#10;Description automatically generated">
            <a:extLst>
              <a:ext uri="{FF2B5EF4-FFF2-40B4-BE49-F238E27FC236}">
                <a16:creationId xmlns:a16="http://schemas.microsoft.com/office/drawing/2014/main" id="{AD4BAB69-9746-443A-986C-7CED477DC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Rectangle 7">
            <a:extLst>
              <a:ext uri="{FF2B5EF4-FFF2-40B4-BE49-F238E27FC236}">
                <a16:creationId xmlns:a16="http://schemas.microsoft.com/office/drawing/2014/main" id="{A28C1606-4F90-4A3E-BD6C-4C6910330829}"/>
              </a:ext>
            </a:extLst>
          </p:cNvPr>
          <p:cNvSpPr/>
          <p:nvPr/>
        </p:nvSpPr>
        <p:spPr>
          <a:xfrm>
            <a:off x="0" y="0"/>
            <a:ext cx="12245340" cy="68580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59EFB7-3356-4B34-A7E3-3B520E30E858}"/>
              </a:ext>
            </a:extLst>
          </p:cNvPr>
          <p:cNvSpPr>
            <a:spLocks noGrp="1"/>
          </p:cNvSpPr>
          <p:nvPr>
            <p:ph type="title"/>
          </p:nvPr>
        </p:nvSpPr>
        <p:spPr/>
        <p:txBody>
          <a:bodyPr/>
          <a:lstStyle/>
          <a:p>
            <a:r>
              <a:rPr lang="en-US" dirty="0"/>
              <a:t>Holtan Hills Homeowner’s association</a:t>
            </a:r>
          </a:p>
        </p:txBody>
      </p:sp>
      <p:sp>
        <p:nvSpPr>
          <p:cNvPr id="3" name="Content Placeholder 2">
            <a:extLst>
              <a:ext uri="{FF2B5EF4-FFF2-40B4-BE49-F238E27FC236}">
                <a16:creationId xmlns:a16="http://schemas.microsoft.com/office/drawing/2014/main" id="{511E862E-F91B-4CD1-80EB-CA211F145BD7}"/>
              </a:ext>
            </a:extLst>
          </p:cNvPr>
          <p:cNvSpPr>
            <a:spLocks noGrp="1"/>
          </p:cNvSpPr>
          <p:nvPr>
            <p:ph idx="1"/>
          </p:nvPr>
        </p:nvSpPr>
        <p:spPr>
          <a:xfrm>
            <a:off x="838200" y="1929384"/>
            <a:ext cx="10515600" cy="1137907"/>
          </a:xfrm>
        </p:spPr>
        <p:txBody>
          <a:bodyPr/>
          <a:lstStyle/>
          <a:p>
            <a:pPr marL="0" indent="0">
              <a:buNone/>
            </a:pPr>
            <a:r>
              <a:rPr lang="en-US" dirty="0">
                <a:latin typeface="Times New Roman" panose="02020603050405020304" pitchFamily="18" charset="0"/>
                <a:cs typeface="Times New Roman" panose="02020603050405020304" pitchFamily="18" charset="0"/>
              </a:rPr>
              <a:t>A homeowner’s association will be created for Holtan Hills. The HOA will include detailed design criteria including:</a:t>
            </a:r>
          </a:p>
        </p:txBody>
      </p:sp>
      <p:sp>
        <p:nvSpPr>
          <p:cNvPr id="4" name="TextBox 3">
            <a:extLst>
              <a:ext uri="{FF2B5EF4-FFF2-40B4-BE49-F238E27FC236}">
                <a16:creationId xmlns:a16="http://schemas.microsoft.com/office/drawing/2014/main" id="{F6F40218-C54F-48DE-B48C-8DE84952140D}"/>
              </a:ext>
            </a:extLst>
          </p:cNvPr>
          <p:cNvSpPr txBox="1"/>
          <p:nvPr/>
        </p:nvSpPr>
        <p:spPr>
          <a:xfrm>
            <a:off x="1253922" y="3287210"/>
            <a:ext cx="4653023"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Exterior siding types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Exterior paint colors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Trail maintenance</a:t>
            </a:r>
          </a:p>
        </p:txBody>
      </p:sp>
      <p:sp>
        <p:nvSpPr>
          <p:cNvPr id="5" name="TextBox 4">
            <a:extLst>
              <a:ext uri="{FF2B5EF4-FFF2-40B4-BE49-F238E27FC236}">
                <a16:creationId xmlns:a16="http://schemas.microsoft.com/office/drawing/2014/main" id="{2AB33A2A-7721-4EE9-9878-6A65ACA574D7}"/>
              </a:ext>
            </a:extLst>
          </p:cNvPr>
          <p:cNvSpPr txBox="1"/>
          <p:nvPr/>
        </p:nvSpPr>
        <p:spPr>
          <a:xfrm>
            <a:off x="6648984" y="3287210"/>
            <a:ext cx="5365538"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Recreational Vehicle Parking</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Minimum home size</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Tree preservation</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5337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now, outdoor, tree, sky&#10;&#10;Description automatically generated">
            <a:extLst>
              <a:ext uri="{FF2B5EF4-FFF2-40B4-BE49-F238E27FC236}">
                <a16:creationId xmlns:a16="http://schemas.microsoft.com/office/drawing/2014/main" id="{816E7177-AAEF-4D0C-8CEA-3C717A5BE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4BAB261-F90D-4F12-BF80-986269E172B5}"/>
              </a:ext>
            </a:extLst>
          </p:cNvPr>
          <p:cNvSpPr/>
          <p:nvPr/>
        </p:nvSpPr>
        <p:spPr>
          <a:xfrm>
            <a:off x="0" y="0"/>
            <a:ext cx="12245340" cy="68580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75B9-2E2D-4CA7-AA45-36AEE69D39B4}"/>
              </a:ext>
            </a:extLst>
          </p:cNvPr>
          <p:cNvSpPr>
            <a:spLocks noGrp="1"/>
          </p:cNvSpPr>
          <p:nvPr>
            <p:ph type="title"/>
          </p:nvPr>
        </p:nvSpPr>
        <p:spPr/>
        <p:txBody>
          <a:bodyPr/>
          <a:lstStyle/>
          <a:p>
            <a:r>
              <a:rPr lang="en-US" dirty="0"/>
              <a:t>Frequently asked questions</a:t>
            </a:r>
          </a:p>
        </p:txBody>
      </p:sp>
      <p:sp>
        <p:nvSpPr>
          <p:cNvPr id="3" name="Content Placeholder 2">
            <a:extLst>
              <a:ext uri="{FF2B5EF4-FFF2-40B4-BE49-F238E27FC236}">
                <a16:creationId xmlns:a16="http://schemas.microsoft.com/office/drawing/2014/main" id="{CEAB42EA-EE50-42B1-8016-F037B363D1F9}"/>
              </a:ext>
            </a:extLst>
          </p:cNvPr>
          <p:cNvSpPr>
            <a:spLocks noGrp="1"/>
          </p:cNvSpPr>
          <p:nvPr>
            <p:ph idx="1"/>
          </p:nvPr>
        </p:nvSpPr>
        <p:spPr/>
        <p:txBody>
          <a:bodyPr>
            <a:normAutofit fontScale="92500"/>
          </a:bodyPr>
          <a:lstStyle/>
          <a:p>
            <a:pPr marL="514350" indent="-514350">
              <a:buAutoNum type="arabicPeriod"/>
            </a:pPr>
            <a:r>
              <a:rPr lang="en-US" b="1" dirty="0">
                <a:latin typeface="Times New Roman" panose="02020603050405020304" pitchFamily="18" charset="0"/>
                <a:cs typeface="Times New Roman" panose="02020603050405020304" pitchFamily="18" charset="0"/>
              </a:rPr>
              <a:t>Who will be building the homes in Holtan Hills?</a:t>
            </a:r>
          </a:p>
          <a:p>
            <a:pPr marL="0" indent="0">
              <a:buNone/>
            </a:pPr>
            <a:r>
              <a:rPr lang="en-US" dirty="0">
                <a:latin typeface="Times New Roman" panose="02020603050405020304" pitchFamily="18" charset="0"/>
                <a:cs typeface="Times New Roman" panose="02020603050405020304" pitchFamily="18" charset="0"/>
              </a:rPr>
              <a:t>	The homesites will be available to any builder or private party. 	All buyers will be required to follow the Design Criteria for the 	Community.</a:t>
            </a:r>
          </a:p>
          <a:p>
            <a:pPr marL="514350" indent="-514350">
              <a:buAutoNum type="arabicPeriod" startAt="2"/>
            </a:pPr>
            <a:r>
              <a:rPr lang="en-US" b="1" dirty="0">
                <a:latin typeface="Times New Roman" panose="02020603050405020304" pitchFamily="18" charset="0"/>
                <a:cs typeface="Times New Roman" panose="02020603050405020304" pitchFamily="18" charset="0"/>
              </a:rPr>
              <a:t>Who will be building the road?</a:t>
            </a:r>
          </a:p>
          <a:p>
            <a:pPr marL="0" indent="0">
              <a:buNone/>
            </a:pPr>
            <a:r>
              <a:rPr lang="en-US" dirty="0">
                <a:latin typeface="Times New Roman" panose="02020603050405020304" pitchFamily="18" charset="0"/>
                <a:cs typeface="Times New Roman" panose="02020603050405020304" pitchFamily="18" charset="0"/>
              </a:rPr>
              <a:t>	That decision has not been made yet. Once the civil plans are 	completed, the project will be sent out to bid to general 	contractors who have the capacity and bonding capability to perform.</a:t>
            </a:r>
            <a:endParaRPr lang="en-US" dirty="0"/>
          </a:p>
        </p:txBody>
      </p:sp>
    </p:spTree>
    <p:extLst>
      <p:ext uri="{BB962C8B-B14F-4D97-AF65-F5344CB8AC3E}">
        <p14:creationId xmlns:p14="http://schemas.microsoft.com/office/powerpoint/2010/main" val="2885528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snow, sky&#10;&#10;Description automatically generated">
            <a:extLst>
              <a:ext uri="{FF2B5EF4-FFF2-40B4-BE49-F238E27FC236}">
                <a16:creationId xmlns:a16="http://schemas.microsoft.com/office/drawing/2014/main" id="{1BEE936C-ECBE-4D83-9851-52AB679B3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2E4734D-154B-4B17-9AEB-7AAD7354C01C}"/>
              </a:ext>
            </a:extLst>
          </p:cNvPr>
          <p:cNvSpPr/>
          <p:nvPr/>
        </p:nvSpPr>
        <p:spPr>
          <a:xfrm>
            <a:off x="-26670" y="0"/>
            <a:ext cx="12245340" cy="68580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72DBDA-3654-4B4C-BD01-8B55988372F1}"/>
              </a:ext>
            </a:extLst>
          </p:cNvPr>
          <p:cNvSpPr>
            <a:spLocks noGrp="1"/>
          </p:cNvSpPr>
          <p:nvPr>
            <p:ph type="title"/>
          </p:nvPr>
        </p:nvSpPr>
        <p:spPr/>
        <p:txBody>
          <a:bodyPr/>
          <a:lstStyle/>
          <a:p>
            <a:r>
              <a:rPr lang="en-US" dirty="0"/>
              <a:t>Frequently asked questions</a:t>
            </a:r>
          </a:p>
        </p:txBody>
      </p:sp>
      <p:sp>
        <p:nvSpPr>
          <p:cNvPr id="3" name="Content Placeholder 2">
            <a:extLst>
              <a:ext uri="{FF2B5EF4-FFF2-40B4-BE49-F238E27FC236}">
                <a16:creationId xmlns:a16="http://schemas.microsoft.com/office/drawing/2014/main" id="{9076CC4B-42E9-4ED9-98EB-3F79EC8BBAD9}"/>
              </a:ext>
            </a:extLst>
          </p:cNvPr>
          <p:cNvSpPr>
            <a:spLocks noGrp="1"/>
          </p:cNvSpPr>
          <p:nvPr>
            <p:ph idx="1"/>
          </p:nvPr>
        </p:nvSpPr>
        <p:spPr>
          <a:xfrm>
            <a:off x="943708" y="1690688"/>
            <a:ext cx="10515600" cy="4251960"/>
          </a:xfrm>
        </p:spPr>
        <p:txBody>
          <a:bodyPr/>
          <a:lstStyle/>
          <a:p>
            <a:pPr marL="0" indent="0">
              <a:buNone/>
            </a:pPr>
            <a:r>
              <a:rPr lang="en-US" b="1" dirty="0">
                <a:latin typeface="Times New Roman" panose="02020603050405020304" pitchFamily="18" charset="0"/>
                <a:cs typeface="Times New Roman" panose="02020603050405020304" pitchFamily="18" charset="0"/>
              </a:rPr>
              <a:t>3. When is construction expected to begin?</a:t>
            </a:r>
          </a:p>
          <a:p>
            <a:pPr marL="0" indent="0">
              <a:buNone/>
            </a:pPr>
            <a:r>
              <a:rPr lang="en-US" dirty="0">
                <a:latin typeface="Times New Roman" panose="02020603050405020304" pitchFamily="18" charset="0"/>
                <a:cs typeface="Times New Roman" panose="02020603050405020304" pitchFamily="18" charset="0"/>
              </a:rPr>
              <a:t>	The timeline for the beginning of construction is dependent upon 	receiving the approvals needed from Federal, State, and Local 	governments.</a:t>
            </a:r>
          </a:p>
          <a:p>
            <a:pPr marL="0" indent="0">
              <a:buNone/>
            </a:pPr>
            <a:r>
              <a:rPr lang="en-US" b="1" dirty="0">
                <a:latin typeface="Times New Roman" panose="02020603050405020304" pitchFamily="18" charset="0"/>
                <a:cs typeface="Times New Roman" panose="02020603050405020304" pitchFamily="18" charset="0"/>
              </a:rPr>
              <a:t>4. Where can I get a copy of the DRAFT Holtan Hills site plan?</a:t>
            </a:r>
          </a:p>
          <a:p>
            <a:pPr marL="0" indent="0">
              <a:buNone/>
            </a:pPr>
            <a:r>
              <a:rPr lang="en-US" dirty="0">
                <a:latin typeface="Times New Roman" panose="02020603050405020304" pitchFamily="18" charset="0"/>
                <a:cs typeface="Times New Roman" panose="02020603050405020304" pitchFamily="18" charset="0"/>
              </a:rPr>
              <a:t>	The DRAFT site plan is available on the Heritage Land Bank 	website:                          	</a:t>
            </a:r>
            <a:r>
              <a:rPr lang="en-US" b="1" dirty="0">
                <a:latin typeface="Times New Roman" panose="02020603050405020304" pitchFamily="18" charset="0"/>
                <a:cs typeface="Times New Roman" panose="02020603050405020304" pitchFamily="18" charset="0"/>
              </a:rPr>
              <a:t>https://www.muni.org/Departments/hlb/Pages/default.aspx</a:t>
            </a:r>
          </a:p>
        </p:txBody>
      </p:sp>
    </p:spTree>
    <p:extLst>
      <p:ext uri="{BB962C8B-B14F-4D97-AF65-F5344CB8AC3E}">
        <p14:creationId xmlns:p14="http://schemas.microsoft.com/office/powerpoint/2010/main" val="2060505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pine tree&#10;&#10;Description automatically generated with low confidence">
            <a:extLst>
              <a:ext uri="{FF2B5EF4-FFF2-40B4-BE49-F238E27FC236}">
                <a16:creationId xmlns:a16="http://schemas.microsoft.com/office/drawing/2014/main" id="{18015039-1160-4017-B574-68D3BF839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3" y="0"/>
            <a:ext cx="12304123" cy="6858000"/>
          </a:xfrm>
          <a:prstGeom prst="rect">
            <a:avLst/>
          </a:prstGeom>
        </p:spPr>
      </p:pic>
      <p:sp>
        <p:nvSpPr>
          <p:cNvPr id="5" name="Rectangle 4">
            <a:extLst>
              <a:ext uri="{FF2B5EF4-FFF2-40B4-BE49-F238E27FC236}">
                <a16:creationId xmlns:a16="http://schemas.microsoft.com/office/drawing/2014/main" id="{4EF79735-2AA5-4025-8EA9-D21E7D50F95E}"/>
              </a:ext>
            </a:extLst>
          </p:cNvPr>
          <p:cNvSpPr/>
          <p:nvPr/>
        </p:nvSpPr>
        <p:spPr>
          <a:xfrm>
            <a:off x="-58783" y="0"/>
            <a:ext cx="12304123" cy="68580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4F2309CC-5814-49CF-A95D-5F73B98DAE5A}"/>
              </a:ext>
            </a:extLst>
          </p:cNvPr>
          <p:cNvSpPr>
            <a:spLocks noGrp="1"/>
          </p:cNvSpPr>
          <p:nvPr>
            <p:ph type="title"/>
          </p:nvPr>
        </p:nvSpPr>
        <p:spPr>
          <a:xfrm>
            <a:off x="4772296" y="365125"/>
            <a:ext cx="6424024" cy="1325563"/>
          </a:xfrm>
        </p:spPr>
        <p:txBody>
          <a:bodyPr/>
          <a:lstStyle/>
          <a:p>
            <a:pPr algn="ctr"/>
            <a:r>
              <a:rPr lang="en-US" dirty="0"/>
              <a:t>Frequently asked questions</a:t>
            </a:r>
          </a:p>
        </p:txBody>
      </p:sp>
      <p:sp>
        <p:nvSpPr>
          <p:cNvPr id="3" name="Content Placeholder 2">
            <a:extLst>
              <a:ext uri="{FF2B5EF4-FFF2-40B4-BE49-F238E27FC236}">
                <a16:creationId xmlns:a16="http://schemas.microsoft.com/office/drawing/2014/main" id="{485004DA-7551-4656-881A-6E53A40BC508}"/>
              </a:ext>
            </a:extLst>
          </p:cNvPr>
          <p:cNvSpPr>
            <a:spLocks noGrp="1"/>
          </p:cNvSpPr>
          <p:nvPr>
            <p:ph idx="1"/>
          </p:nvPr>
        </p:nvSpPr>
        <p:spPr>
          <a:xfrm>
            <a:off x="4772297" y="1743003"/>
            <a:ext cx="6581503" cy="4251960"/>
          </a:xfrm>
        </p:spPr>
        <p:txBody>
          <a:bodyPr>
            <a:normAutofit lnSpcReduction="10000"/>
          </a:bodyPr>
          <a:lstStyle/>
          <a:p>
            <a:pPr marL="0" indent="0">
              <a:buNone/>
            </a:pPr>
            <a:r>
              <a:rPr lang="en-US" b="1" dirty="0">
                <a:latin typeface="Times New Roman" panose="02020603050405020304" pitchFamily="18" charset="0"/>
                <a:cs typeface="Times New Roman" panose="02020603050405020304" pitchFamily="18" charset="0"/>
              </a:rPr>
              <a:t>5. Trails are very important to Girdwood Residents. What is your plan for adding trails to Holtan Hills?</a:t>
            </a:r>
          </a:p>
          <a:p>
            <a:pPr marL="0" indent="0">
              <a:buNone/>
            </a:pPr>
            <a:r>
              <a:rPr lang="en-US" dirty="0">
                <a:latin typeface="Times New Roman" panose="02020603050405020304" pitchFamily="18" charset="0"/>
                <a:cs typeface="Times New Roman" panose="02020603050405020304" pitchFamily="18" charset="0"/>
              </a:rPr>
              <a:t>     	As the site plan develops, trails will 	be intergraded into the Community 	including access to the Athabascan 	Trail and the Historic Iditarod Trail. </a:t>
            </a:r>
          </a:p>
          <a:p>
            <a:pPr marL="0" indent="0">
              <a:buNone/>
            </a:pPr>
            <a:r>
              <a:rPr lang="en-US" dirty="0">
                <a:latin typeface="Times New Roman" panose="02020603050405020304" pitchFamily="18" charset="0"/>
                <a:cs typeface="Times New Roman" panose="02020603050405020304" pitchFamily="18" charset="0"/>
              </a:rPr>
              <a:t>	CY Investments, LLC recently built a 	1.5-mile trail in Potter Highlands.</a:t>
            </a:r>
          </a:p>
        </p:txBody>
      </p:sp>
      <p:pic>
        <p:nvPicPr>
          <p:cNvPr id="7" name="Picture 6" descr="A picture containing tree, ground, outdoor, dirt&#10;&#10;Description automatically generated">
            <a:extLst>
              <a:ext uri="{FF2B5EF4-FFF2-40B4-BE49-F238E27FC236}">
                <a16:creationId xmlns:a16="http://schemas.microsoft.com/office/drawing/2014/main" id="{2C7865E9-FF82-4498-A8FE-7830B29D3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097" y="1465006"/>
            <a:ext cx="3814354" cy="2542902"/>
          </a:xfrm>
          <a:prstGeom prst="rect">
            <a:avLst/>
          </a:prstGeom>
        </p:spPr>
      </p:pic>
      <p:pic>
        <p:nvPicPr>
          <p:cNvPr id="9" name="Picture 8" descr="A picture containing tree, outdoor, ground, rock&#10;&#10;Description automatically generated">
            <a:extLst>
              <a:ext uri="{FF2B5EF4-FFF2-40B4-BE49-F238E27FC236}">
                <a16:creationId xmlns:a16="http://schemas.microsoft.com/office/drawing/2014/main" id="{452A7E79-96E0-4184-A0F3-B499F9E6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26" y="4099008"/>
            <a:ext cx="3814355" cy="2542903"/>
          </a:xfrm>
          <a:prstGeom prst="rect">
            <a:avLst/>
          </a:prstGeom>
        </p:spPr>
      </p:pic>
    </p:spTree>
    <p:extLst>
      <p:ext uri="{BB962C8B-B14F-4D97-AF65-F5344CB8AC3E}">
        <p14:creationId xmlns:p14="http://schemas.microsoft.com/office/powerpoint/2010/main" val="228553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ee covered in snow&#10;&#10;Description automatically generated with medium confidence">
            <a:extLst>
              <a:ext uri="{FF2B5EF4-FFF2-40B4-BE49-F238E27FC236}">
                <a16:creationId xmlns:a16="http://schemas.microsoft.com/office/drawing/2014/main" id="{CCFD1A00-446E-4346-8D98-293D0CA5D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59"/>
            <a:ext cx="12192000" cy="6810103"/>
          </a:xfrm>
          <a:prstGeom prst="rect">
            <a:avLst/>
          </a:prstGeom>
        </p:spPr>
      </p:pic>
      <p:sp>
        <p:nvSpPr>
          <p:cNvPr id="6" name="Rectangle 5">
            <a:extLst>
              <a:ext uri="{FF2B5EF4-FFF2-40B4-BE49-F238E27FC236}">
                <a16:creationId xmlns:a16="http://schemas.microsoft.com/office/drawing/2014/main" id="{3BA19177-02E4-4B07-A72A-3ED51FB00911}"/>
              </a:ext>
            </a:extLst>
          </p:cNvPr>
          <p:cNvSpPr/>
          <p:nvPr/>
        </p:nvSpPr>
        <p:spPr>
          <a:xfrm>
            <a:off x="-77371" y="12338"/>
            <a:ext cx="12322711" cy="6845661"/>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0A8B4C93-E121-43E6-B99F-432A01550C56}"/>
              </a:ext>
            </a:extLst>
          </p:cNvPr>
          <p:cNvSpPr>
            <a:spLocks noGrp="1"/>
          </p:cNvSpPr>
          <p:nvPr>
            <p:ph type="title"/>
          </p:nvPr>
        </p:nvSpPr>
        <p:spPr/>
        <p:txBody>
          <a:bodyPr/>
          <a:lstStyle/>
          <a:p>
            <a:r>
              <a:rPr lang="en-US" dirty="0"/>
              <a:t>Frequently asked questions</a:t>
            </a:r>
          </a:p>
        </p:txBody>
      </p:sp>
      <p:sp>
        <p:nvSpPr>
          <p:cNvPr id="3" name="Content Placeholder 2">
            <a:extLst>
              <a:ext uri="{FF2B5EF4-FFF2-40B4-BE49-F238E27FC236}">
                <a16:creationId xmlns:a16="http://schemas.microsoft.com/office/drawing/2014/main" id="{C17188CB-9918-4A3C-B326-7A327762CB34}"/>
              </a:ext>
            </a:extLst>
          </p:cNvPr>
          <p:cNvSpPr>
            <a:spLocks noGrp="1"/>
          </p:cNvSpPr>
          <p:nvPr>
            <p:ph idx="1"/>
          </p:nvPr>
        </p:nvSpPr>
        <p:spPr>
          <a:xfrm>
            <a:off x="826184" y="1905200"/>
            <a:ext cx="10515600" cy="4587675"/>
          </a:xfrm>
        </p:spPr>
        <p:txBody>
          <a:bodyPr anchor="ctr">
            <a:normAutofit fontScale="77500" lnSpcReduction="20000"/>
          </a:bodyPr>
          <a:lstStyle/>
          <a:p>
            <a:pPr marL="0" indent="0">
              <a:buNone/>
            </a:pPr>
            <a:r>
              <a:rPr lang="en-US" b="1" dirty="0">
                <a:latin typeface="Times New Roman" panose="02020603050405020304" pitchFamily="18" charset="0"/>
                <a:cs typeface="Times New Roman" panose="02020603050405020304" pitchFamily="18" charset="0"/>
              </a:rPr>
              <a:t>6. What about the trees?</a:t>
            </a:r>
          </a:p>
          <a:p>
            <a:pPr marL="0" indent="0" defTabSz="228600">
              <a:buNone/>
            </a:pPr>
            <a:r>
              <a:rPr lang="en-US"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The development team recognizes the irreplaceable value of trees to a community.</a:t>
            </a:r>
          </a:p>
          <a:p>
            <a:pPr marL="0" indent="0" defTabSz="228600">
              <a:buNone/>
            </a:pPr>
            <a:r>
              <a:rPr lang="en-US" sz="3000" dirty="0">
                <a:latin typeface="Times New Roman" panose="02020603050405020304" pitchFamily="18" charset="0"/>
                <a:cs typeface="Times New Roman" panose="02020603050405020304" pitchFamily="18" charset="0"/>
              </a:rPr>
              <a:t>	The preservation of trees will be integrated into the Design Criteria for Holtan Hills.</a:t>
            </a:r>
          </a:p>
          <a:p>
            <a:pPr marL="0" indent="0" defTabSz="228600">
              <a:buNone/>
            </a:pPr>
            <a:r>
              <a:rPr lang="en-US" sz="3000" dirty="0">
                <a:latin typeface="Times New Roman" panose="02020603050405020304" pitchFamily="18" charset="0"/>
                <a:cs typeface="Times New Roman" panose="02020603050405020304" pitchFamily="18" charset="0"/>
              </a:rPr>
              <a:t>	For the general contractor, we ribbon trees adjacent to the ROW that are not to be cut, 	and we will fine $500 for any ribboned tree that has been cut down. </a:t>
            </a:r>
          </a:p>
          <a:p>
            <a:pPr marL="0" indent="0" defTabSz="228600">
              <a:buNone/>
            </a:pPr>
            <a:r>
              <a:rPr lang="en-US" sz="3000" dirty="0">
                <a:latin typeface="Times New Roman" panose="02020603050405020304" pitchFamily="18" charset="0"/>
                <a:cs typeface="Times New Roman" panose="02020603050405020304" pitchFamily="18" charset="0"/>
              </a:rPr>
              <a:t>	We include in the purchase and sale agreement that the home builder must minimize 	the 	area cleared for construction. The extent of this will be determined by the house 	design, 	slope, and grade of the homesite.</a:t>
            </a:r>
          </a:p>
          <a:p>
            <a:pPr marL="0" indent="0" defTabSz="228600">
              <a:buNone/>
            </a:pPr>
            <a:r>
              <a:rPr lang="en-US" sz="3000" dirty="0">
                <a:latin typeface="Times New Roman" panose="02020603050405020304" pitchFamily="18" charset="0"/>
                <a:cs typeface="Times New Roman" panose="02020603050405020304" pitchFamily="18" charset="0"/>
              </a:rPr>
              <a:t>	Trees, bush and dead materials must be removed from the site so we can be a Firewise 	community.</a:t>
            </a:r>
          </a:p>
          <a:p>
            <a:endParaRPr lang="en-US" dirty="0"/>
          </a:p>
        </p:txBody>
      </p:sp>
    </p:spTree>
    <p:extLst>
      <p:ext uri="{BB962C8B-B14F-4D97-AF65-F5344CB8AC3E}">
        <p14:creationId xmlns:p14="http://schemas.microsoft.com/office/powerpoint/2010/main" val="3317892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5AB6C-2393-405E-9E34-C37F7DBB7161}"/>
              </a:ext>
            </a:extLst>
          </p:cNvPr>
          <p:cNvSpPr>
            <a:spLocks noGrp="1"/>
          </p:cNvSpPr>
          <p:nvPr>
            <p:ph type="title"/>
          </p:nvPr>
        </p:nvSpPr>
        <p:spPr/>
        <p:txBody>
          <a:bodyPr/>
          <a:lstStyle/>
          <a:p>
            <a:r>
              <a:rPr lang="en-US"/>
              <a:t>History of Holtan Hills</a:t>
            </a:r>
            <a:endParaRPr lang="en-US" dirty="0"/>
          </a:p>
        </p:txBody>
      </p:sp>
      <p:pic>
        <p:nvPicPr>
          <p:cNvPr id="4098" name="Picture 2">
            <a:extLst>
              <a:ext uri="{FF2B5EF4-FFF2-40B4-BE49-F238E27FC236}">
                <a16:creationId xmlns:a16="http://schemas.microsoft.com/office/drawing/2014/main" id="{BED251D0-CABC-46B6-A4C8-B4274AC9F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841" y="1869440"/>
            <a:ext cx="9694317" cy="481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326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now, outdoor, sky, mountain&#10;&#10;Description automatically generated">
            <a:extLst>
              <a:ext uri="{FF2B5EF4-FFF2-40B4-BE49-F238E27FC236}">
                <a16:creationId xmlns:a16="http://schemas.microsoft.com/office/drawing/2014/main" id="{AC01279F-FA21-4956-AEA2-62A7DE625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4642B2F-7748-494A-ACE9-EA015FFEE7E5}"/>
              </a:ext>
            </a:extLst>
          </p:cNvPr>
          <p:cNvSpPr/>
          <p:nvPr/>
        </p:nvSpPr>
        <p:spPr>
          <a:xfrm>
            <a:off x="-26670" y="0"/>
            <a:ext cx="12245340" cy="68580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5AE92-E10A-4ACC-AE31-62907CA74FFC}"/>
              </a:ext>
            </a:extLst>
          </p:cNvPr>
          <p:cNvSpPr>
            <a:spLocks noGrp="1"/>
          </p:cNvSpPr>
          <p:nvPr>
            <p:ph type="title"/>
          </p:nvPr>
        </p:nvSpPr>
        <p:spPr/>
        <p:txBody>
          <a:bodyPr/>
          <a:lstStyle/>
          <a:p>
            <a:r>
              <a:rPr lang="en-US" dirty="0"/>
              <a:t>Holtan hills logo design contest</a:t>
            </a:r>
          </a:p>
        </p:txBody>
      </p:sp>
      <p:sp>
        <p:nvSpPr>
          <p:cNvPr id="3" name="Content Placeholder 2">
            <a:extLst>
              <a:ext uri="{FF2B5EF4-FFF2-40B4-BE49-F238E27FC236}">
                <a16:creationId xmlns:a16="http://schemas.microsoft.com/office/drawing/2014/main" id="{FF8226DA-423D-4BEE-8B91-92851D70FF9A}"/>
              </a:ext>
            </a:extLst>
          </p:cNvPr>
          <p:cNvSpPr>
            <a:spLocks noGrp="1"/>
          </p:cNvSpPr>
          <p:nvPr>
            <p:ph idx="1"/>
          </p:nvPr>
        </p:nvSpPr>
        <p:spPr>
          <a:xfrm>
            <a:off x="838200" y="2144921"/>
            <a:ext cx="6398623" cy="3635393"/>
          </a:xfrm>
        </p:spPr>
        <p:txBody>
          <a:bodyPr>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In order to embody the spirit of Girdwood, we would like the residents of Girdwood to design the logo for Holtan Hills. </a:t>
            </a:r>
          </a:p>
          <a:p>
            <a:pPr marL="0" indent="0">
              <a:buNone/>
            </a:pPr>
            <a:endParaRPr lang="en-US" sz="1300"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logo design contest will run through April 1, 2022.</a:t>
            </a:r>
          </a:p>
          <a:p>
            <a:pPr marL="0" indent="0">
              <a:buNone/>
            </a:pPr>
            <a:endParaRPr lang="en-US" sz="1300"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Send your submissions to </a:t>
            </a:r>
            <a:r>
              <a:rPr lang="en-US" u="sng"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natalie@bhhsalaska.com</a:t>
            </a:r>
            <a:endParaRPr lang="en-US" u="sng" dirty="0">
              <a:latin typeface="Times New Roman" panose="02020603050405020304" pitchFamily="18" charset="0"/>
              <a:cs typeface="Times New Roman" panose="02020603050405020304" pitchFamily="18" charset="0"/>
            </a:endParaRPr>
          </a:p>
          <a:p>
            <a:pPr marL="0" indent="0">
              <a:buNone/>
            </a:pPr>
            <a:endParaRPr lang="en-US" sz="1300" u="sng"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Winner will receive a $150 gift card for dinner at the restaurant of their choice.</a:t>
            </a:r>
          </a:p>
        </p:txBody>
      </p:sp>
      <p:pic>
        <p:nvPicPr>
          <p:cNvPr id="7" name="Picture 6" descr="A plate of steak and vegetables&#10;&#10;Description automatically generated with low confidence">
            <a:extLst>
              <a:ext uri="{FF2B5EF4-FFF2-40B4-BE49-F238E27FC236}">
                <a16:creationId xmlns:a16="http://schemas.microsoft.com/office/drawing/2014/main" id="{C94A661C-11E9-4B04-8DCC-7C0D9B6866D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61996" y="2209503"/>
            <a:ext cx="4104831" cy="3078623"/>
          </a:xfrm>
          <a:prstGeom prst="rect">
            <a:avLst/>
          </a:prstGeom>
          <a:effectLst>
            <a:softEdge rad="88900"/>
          </a:effectLst>
        </p:spPr>
      </p:pic>
    </p:spTree>
    <p:extLst>
      <p:ext uri="{BB962C8B-B14F-4D97-AF65-F5344CB8AC3E}">
        <p14:creationId xmlns:p14="http://schemas.microsoft.com/office/powerpoint/2010/main" val="2181327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now, outdoor, sky, skiing&#10;&#10;Description automatically generated">
            <a:extLst>
              <a:ext uri="{FF2B5EF4-FFF2-40B4-BE49-F238E27FC236}">
                <a16:creationId xmlns:a16="http://schemas.microsoft.com/office/drawing/2014/main" id="{06AB7F48-209A-45F4-A78D-553742469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6B38CA9-4A73-4D19-A6CF-852594E08297}"/>
              </a:ext>
            </a:extLst>
          </p:cNvPr>
          <p:cNvSpPr/>
          <p:nvPr/>
        </p:nvSpPr>
        <p:spPr>
          <a:xfrm>
            <a:off x="0" y="0"/>
            <a:ext cx="12245340" cy="68580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E40BAB-2A81-4975-94BC-AA70E11895AF}"/>
              </a:ext>
            </a:extLst>
          </p:cNvPr>
          <p:cNvSpPr>
            <a:spLocks noGrp="1"/>
          </p:cNvSpPr>
          <p:nvPr>
            <p:ph type="title"/>
          </p:nvPr>
        </p:nvSpPr>
        <p:spPr/>
        <p:txBody>
          <a:bodyPr/>
          <a:lstStyle/>
          <a:p>
            <a:r>
              <a:rPr lang="en-US" dirty="0"/>
              <a:t>future Community update	</a:t>
            </a:r>
          </a:p>
        </p:txBody>
      </p:sp>
      <p:sp>
        <p:nvSpPr>
          <p:cNvPr id="4" name="TextBox 3">
            <a:extLst>
              <a:ext uri="{FF2B5EF4-FFF2-40B4-BE49-F238E27FC236}">
                <a16:creationId xmlns:a16="http://schemas.microsoft.com/office/drawing/2014/main" id="{584A65BE-D474-49C1-B4A1-2BAFA7A0B40E}"/>
              </a:ext>
            </a:extLst>
          </p:cNvPr>
          <p:cNvSpPr txBox="1"/>
          <p:nvPr/>
        </p:nvSpPr>
        <p:spPr>
          <a:xfrm>
            <a:off x="2062459" y="2223089"/>
            <a:ext cx="7492818" cy="2708434"/>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February 2022</a:t>
            </a:r>
          </a:p>
          <a:p>
            <a:pPr algn="ctr"/>
            <a:r>
              <a:rPr lang="en-US" sz="4000" dirty="0">
                <a:latin typeface="Times New Roman" panose="02020603050405020304" pitchFamily="18" charset="0"/>
                <a:cs typeface="Times New Roman" panose="02020603050405020304" pitchFamily="18" charset="0"/>
              </a:rPr>
              <a:t>Specific date to be announced</a:t>
            </a:r>
          </a:p>
          <a:p>
            <a:pPr algn="ctr"/>
            <a:endParaRPr lang="en-US" sz="1000" dirty="0">
              <a:latin typeface="Times New Roman" panose="02020603050405020304" pitchFamily="18" charset="0"/>
              <a:cs typeface="Times New Roman" panose="02020603050405020304" pitchFamily="18" charset="0"/>
            </a:endParaRPr>
          </a:p>
          <a:p>
            <a:pPr algn="ctr"/>
            <a:r>
              <a:rPr lang="en-US" sz="4000" dirty="0">
                <a:latin typeface="Times New Roman" panose="02020603050405020304" pitchFamily="18" charset="0"/>
                <a:cs typeface="Times New Roman" panose="02020603050405020304" pitchFamily="18" charset="0"/>
              </a:rPr>
              <a:t>The meeting will be noticed at least two weeks in advance</a:t>
            </a:r>
          </a:p>
        </p:txBody>
      </p:sp>
    </p:spTree>
    <p:extLst>
      <p:ext uri="{BB962C8B-B14F-4D97-AF65-F5344CB8AC3E}">
        <p14:creationId xmlns:p14="http://schemas.microsoft.com/office/powerpoint/2010/main" val="2875036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F4C3F-21F5-4DE7-8FED-D448A54CAD62}"/>
              </a:ext>
            </a:extLst>
          </p:cNvPr>
          <p:cNvSpPr>
            <a:spLocks noGrp="1"/>
          </p:cNvSpPr>
          <p:nvPr>
            <p:ph type="title"/>
          </p:nvPr>
        </p:nvSpPr>
        <p:spPr>
          <a:xfrm>
            <a:off x="630936" y="639520"/>
            <a:ext cx="3429000" cy="1719072"/>
          </a:xfrm>
        </p:spPr>
        <p:txBody>
          <a:bodyPr anchor="b">
            <a:normAutofit/>
          </a:bodyPr>
          <a:lstStyle/>
          <a:p>
            <a:r>
              <a:rPr lang="en-US" dirty="0"/>
              <a:t>Meeting info</a:t>
            </a:r>
          </a:p>
        </p:txBody>
      </p:sp>
      <p:sp>
        <p:nvSpPr>
          <p:cNvPr id="56"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F96540"/>
          </a:solidFill>
          <a:ln w="38100" cap="rnd">
            <a:solidFill>
              <a:srgbClr val="F9654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D20F8F-AF53-456D-9045-7E7C4A0E7A86}"/>
              </a:ext>
            </a:extLst>
          </p:cNvPr>
          <p:cNvSpPr>
            <a:spLocks noGrp="1"/>
          </p:cNvSpPr>
          <p:nvPr>
            <p:ph idx="1"/>
          </p:nvPr>
        </p:nvSpPr>
        <p:spPr>
          <a:xfrm>
            <a:off x="541924" y="2769214"/>
            <a:ext cx="3429000" cy="3075222"/>
          </a:xfrm>
        </p:spPr>
        <p:txBody>
          <a:bodyPr anchor="t">
            <a:normAutofit fontScale="92500"/>
          </a:bodyPr>
          <a:lstStyle/>
          <a:p>
            <a:pPr marL="0" indent="0">
              <a:lnSpc>
                <a:spcPct val="100000"/>
              </a:lnSpc>
              <a:buNone/>
            </a:pPr>
            <a:r>
              <a:rPr lang="en-US" sz="2400" dirty="0">
                <a:latin typeface="Times New Roman" panose="02020603050405020304" pitchFamily="18" charset="0"/>
                <a:cs typeface="Times New Roman" panose="02020603050405020304" pitchFamily="18" charset="0"/>
              </a:rPr>
              <a:t>This meeting serves as our community meeting as required by the Municipality of Anchorage. </a:t>
            </a:r>
          </a:p>
          <a:p>
            <a:pPr marL="0" indent="0">
              <a:lnSpc>
                <a:spcPct val="100000"/>
              </a:lnSpc>
              <a:buNone/>
            </a:pPr>
            <a:r>
              <a:rPr lang="en-US" sz="4800" dirty="0"/>
              <a:t>LIVE CHAT</a:t>
            </a:r>
            <a:endParaRPr lang="en-US" sz="2400" dirty="0">
              <a:latin typeface="Times New Roman" panose="02020603050405020304" pitchFamily="18" charset="0"/>
              <a:cs typeface="Times New Roman" panose="02020603050405020304" pitchFamily="18" charset="0"/>
            </a:endParaRPr>
          </a:p>
          <a:p>
            <a:pPr marL="0" indent="0">
              <a:lnSpc>
                <a:spcPct val="100000"/>
              </a:lnSpc>
              <a:buNone/>
            </a:pPr>
            <a:r>
              <a:rPr lang="en-US" sz="2400" dirty="0">
                <a:latin typeface="Times New Roman" panose="02020603050405020304" pitchFamily="18" charset="0"/>
                <a:cs typeface="Times New Roman" panose="02020603050405020304" pitchFamily="18" charset="0"/>
              </a:rPr>
              <a:t>During this presentation, the chat room will be active. </a:t>
            </a:r>
          </a:p>
          <a:p>
            <a:pPr marL="0" indent="0">
              <a:lnSpc>
                <a:spcPct val="100000"/>
              </a:lnSpc>
              <a:buNone/>
            </a:pP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58" name="Ink 5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58" name="Ink 5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9" name="Picture 18" descr="Empty speech bubbles">
            <a:extLst>
              <a:ext uri="{FF2B5EF4-FFF2-40B4-BE49-F238E27FC236}">
                <a16:creationId xmlns:a16="http://schemas.microsoft.com/office/drawing/2014/main" id="{E414BB55-AE31-41F9-95AC-24A97134B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344" y="1124883"/>
            <a:ext cx="6903720" cy="4608233"/>
          </a:xfrm>
          <a:prstGeom prst="rect">
            <a:avLst/>
          </a:prstGeom>
          <a:effectLst>
            <a:softEdge rad="152400"/>
          </a:effectLst>
        </p:spPr>
      </p:pic>
    </p:spTree>
    <p:extLst>
      <p:ext uri="{BB962C8B-B14F-4D97-AF65-F5344CB8AC3E}">
        <p14:creationId xmlns:p14="http://schemas.microsoft.com/office/powerpoint/2010/main" val="1422307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2" descr="A group of trees in the snow&#10;&#10;Description automatically generated with medium confidence">
            <a:extLst>
              <a:ext uri="{FF2B5EF4-FFF2-40B4-BE49-F238E27FC236}">
                <a16:creationId xmlns:a16="http://schemas.microsoft.com/office/drawing/2014/main" id="{BC4B7D37-2B5A-4AE2-B74F-C0259C579838}"/>
              </a:ext>
            </a:extLst>
          </p:cNvPr>
          <p:cNvPicPr>
            <a:picLocks noChangeAspect="1"/>
          </p:cNvPicPr>
          <p:nvPr/>
        </p:nvPicPr>
        <p:blipFill rotWithShape="1">
          <a:blip r:embed="rId2">
            <a:extLst>
              <a:ext uri="{28A0092B-C50C-407E-A947-70E740481C1C}">
                <a14:useLocalDpi xmlns:a14="http://schemas.microsoft.com/office/drawing/2010/main" val="0"/>
              </a:ext>
            </a:extLst>
          </a:blip>
          <a:srcRect b="9491"/>
          <a:stretch/>
        </p:blipFill>
        <p:spPr>
          <a:xfrm>
            <a:off x="1" y="0"/>
            <a:ext cx="12192000" cy="6858000"/>
          </a:xfrm>
          <a:prstGeom prst="rect">
            <a:avLst/>
          </a:prstGeom>
        </p:spPr>
      </p:pic>
      <p:sp>
        <p:nvSpPr>
          <p:cNvPr id="8" name="Rectangle 7">
            <a:extLst>
              <a:ext uri="{FF2B5EF4-FFF2-40B4-BE49-F238E27FC236}">
                <a16:creationId xmlns:a16="http://schemas.microsoft.com/office/drawing/2014/main" id="{4E10BE9F-F26A-40EC-BFE7-C19A8FE6D8E2}"/>
              </a:ext>
            </a:extLst>
          </p:cNvPr>
          <p:cNvSpPr/>
          <p:nvPr/>
        </p:nvSpPr>
        <p:spPr>
          <a:xfrm>
            <a:off x="0" y="-5997"/>
            <a:ext cx="12191999" cy="68580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65B377-FE73-4982-B5D2-5FC2411CC0A0}"/>
              </a:ext>
            </a:extLst>
          </p:cNvPr>
          <p:cNvSpPr>
            <a:spLocks noGrp="1"/>
          </p:cNvSpPr>
          <p:nvPr>
            <p:ph type="title"/>
          </p:nvPr>
        </p:nvSpPr>
        <p:spPr/>
        <p:txBody>
          <a:bodyPr/>
          <a:lstStyle/>
          <a:p>
            <a:r>
              <a:rPr lang="en-US" dirty="0"/>
              <a:t>Heritage Land Bank Request for Proposal (RFP)</a:t>
            </a:r>
          </a:p>
        </p:txBody>
      </p:sp>
      <p:sp>
        <p:nvSpPr>
          <p:cNvPr id="3" name="Content Placeholder 2">
            <a:extLst>
              <a:ext uri="{FF2B5EF4-FFF2-40B4-BE49-F238E27FC236}">
                <a16:creationId xmlns:a16="http://schemas.microsoft.com/office/drawing/2014/main" id="{00AD8B0C-4358-424A-923E-66ACD26FBDC5}"/>
              </a:ext>
            </a:extLst>
          </p:cNvPr>
          <p:cNvSpPr>
            <a:spLocks noGrp="1"/>
          </p:cNvSpPr>
          <p:nvPr>
            <p:ph idx="1"/>
          </p:nvPr>
        </p:nvSpPr>
        <p:spPr>
          <a:xfrm>
            <a:off x="1266731" y="3129229"/>
            <a:ext cx="4427899" cy="3063153"/>
          </a:xfrm>
        </p:spPr>
        <p:txBody>
          <a:bodyPr>
            <a:noAutofit/>
          </a:bodyPr>
          <a:lstStyle/>
          <a:p>
            <a:pPr marL="0" indent="0">
              <a:buNone/>
            </a:pPr>
            <a:r>
              <a:rPr lang="en-US" sz="1800" b="1" dirty="0">
                <a:latin typeface="Times New Roman" panose="02020603050405020304" pitchFamily="18" charset="0"/>
                <a:cs typeface="Times New Roman" panose="02020603050405020304" pitchFamily="18" charset="0"/>
              </a:rPr>
              <a:t>Christopher M. Schutte, Office of Economic &amp; Community Development Director</a:t>
            </a:r>
          </a:p>
          <a:p>
            <a:pPr marL="0" indent="0">
              <a:buNone/>
            </a:pPr>
            <a:r>
              <a:rPr lang="en-US" sz="1800" b="1" dirty="0">
                <a:latin typeface="Times New Roman" panose="02020603050405020304" pitchFamily="18" charset="0"/>
                <a:cs typeface="Times New Roman" panose="02020603050405020304" pitchFamily="18" charset="0"/>
              </a:rPr>
              <a:t>Robin E Ward, Real Estate Department Director</a:t>
            </a:r>
          </a:p>
          <a:p>
            <a:pPr marL="0" indent="0">
              <a:buNone/>
            </a:pPr>
            <a:r>
              <a:rPr lang="en-US" sz="1800" b="1" dirty="0">
                <a:latin typeface="Times New Roman" panose="02020603050405020304" pitchFamily="18" charset="0"/>
                <a:cs typeface="Times New Roman" panose="02020603050405020304" pitchFamily="18" charset="0"/>
              </a:rPr>
              <a:t>Tiffany Briggs, Program &amp; Policy Department/Manager, Real Estate Services</a:t>
            </a:r>
          </a:p>
          <a:p>
            <a:pPr marL="0" indent="0">
              <a:buNone/>
            </a:pPr>
            <a:r>
              <a:rPr lang="en-US" sz="1800" b="1" dirty="0">
                <a:latin typeface="Times New Roman" panose="02020603050405020304" pitchFamily="18" charset="0"/>
                <a:cs typeface="Times New Roman" panose="02020603050405020304" pitchFamily="18" charset="0"/>
              </a:rPr>
              <a:t>Steve Schmitt, Municipal Surveyor, PM&amp;E</a:t>
            </a:r>
          </a:p>
        </p:txBody>
      </p:sp>
      <p:sp>
        <p:nvSpPr>
          <p:cNvPr id="5" name="TextBox 4">
            <a:extLst>
              <a:ext uri="{FF2B5EF4-FFF2-40B4-BE49-F238E27FC236}">
                <a16:creationId xmlns:a16="http://schemas.microsoft.com/office/drawing/2014/main" id="{B020F14A-5CB6-4255-A5E2-FFDEBA23CA27}"/>
              </a:ext>
            </a:extLst>
          </p:cNvPr>
          <p:cNvSpPr txBox="1"/>
          <p:nvPr/>
        </p:nvSpPr>
        <p:spPr>
          <a:xfrm>
            <a:off x="838200" y="1740456"/>
            <a:ext cx="10197974" cy="1154162"/>
          </a:xfrm>
          <a:prstGeom prst="rect">
            <a:avLst/>
          </a:prstGeom>
          <a:noFill/>
        </p:spPr>
        <p:txBody>
          <a:bodyPr wrap="square">
            <a:spAutoFit/>
          </a:bodyPr>
          <a:lstStyle/>
          <a:p>
            <a:r>
              <a:rPr lang="en-US" sz="2300" b="1" dirty="0">
                <a:latin typeface="Times New Roman" panose="02020603050405020304" pitchFamily="18" charset="0"/>
                <a:cs typeface="Times New Roman" panose="02020603050405020304" pitchFamily="18" charset="0"/>
              </a:rPr>
              <a:t>In April 2021, the Heritage Land Bank put out an RFP to develop a portion of their Girdwood holdings. In June 2021, the RFP was reviewed by the Selection Committee who was comprised of:</a:t>
            </a:r>
          </a:p>
        </p:txBody>
      </p:sp>
      <p:sp>
        <p:nvSpPr>
          <p:cNvPr id="6" name="Content Placeholder 2">
            <a:extLst>
              <a:ext uri="{FF2B5EF4-FFF2-40B4-BE49-F238E27FC236}">
                <a16:creationId xmlns:a16="http://schemas.microsoft.com/office/drawing/2014/main" id="{60ECF9DE-C710-49A9-B081-D084D0AFDFF9}"/>
              </a:ext>
            </a:extLst>
          </p:cNvPr>
          <p:cNvSpPr txBox="1">
            <a:spLocks/>
          </p:cNvSpPr>
          <p:nvPr/>
        </p:nvSpPr>
        <p:spPr>
          <a:xfrm>
            <a:off x="6497371" y="3129229"/>
            <a:ext cx="4956018" cy="3389454"/>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Times New Roman" panose="02020603050405020304" pitchFamily="18" charset="0"/>
                <a:cs typeface="Times New Roman" panose="02020603050405020304" pitchFamily="18" charset="0"/>
              </a:rPr>
              <a:t>Kristi Bischofberger, MOS Watershed Manager </a:t>
            </a:r>
          </a:p>
          <a:p>
            <a:pPr marL="0" indent="0">
              <a:buFont typeface="Arial" panose="020B0604020202020204" pitchFamily="34" charset="0"/>
              <a:buNone/>
            </a:pPr>
            <a:r>
              <a:rPr lang="en-US" sz="1800" b="1" dirty="0">
                <a:latin typeface="Times New Roman" panose="02020603050405020304" pitchFamily="18" charset="0"/>
                <a:cs typeface="Times New Roman" panose="02020603050405020304" pitchFamily="18" charset="0"/>
              </a:rPr>
              <a:t>Mark </a:t>
            </a:r>
            <a:r>
              <a:rPr lang="en-US" sz="1800" b="1" dirty="0" err="1">
                <a:latin typeface="Times New Roman" panose="02020603050405020304" pitchFamily="18" charset="0"/>
                <a:cs typeface="Times New Roman" panose="02020603050405020304" pitchFamily="18" charset="0"/>
              </a:rPr>
              <a:t>Schimscheimer</a:t>
            </a:r>
            <a:r>
              <a:rPr lang="en-US" sz="1800" b="1" dirty="0">
                <a:latin typeface="Times New Roman" panose="02020603050405020304" pitchFamily="18" charset="0"/>
                <a:cs typeface="Times New Roman" panose="02020603050405020304" pitchFamily="18" charset="0"/>
              </a:rPr>
              <a:t>, Director of Engineering, AWWU</a:t>
            </a:r>
          </a:p>
          <a:p>
            <a:pPr marL="0" indent="0">
              <a:buFont typeface="Arial" panose="020B0604020202020204" pitchFamily="34" charset="0"/>
              <a:buNone/>
            </a:pPr>
            <a:r>
              <a:rPr lang="en-US" sz="1800" b="1" dirty="0">
                <a:latin typeface="Times New Roman" panose="02020603050405020304" pitchFamily="18" charset="0"/>
                <a:cs typeface="Times New Roman" panose="02020603050405020304" pitchFamily="18" charset="0"/>
              </a:rPr>
              <a:t>Kyle Kelly, Girdwood Valley Service Area Manager</a:t>
            </a:r>
          </a:p>
          <a:p>
            <a:pPr marL="0" indent="0">
              <a:buFont typeface="Arial" panose="020B0604020202020204" pitchFamily="34" charset="0"/>
              <a:buNone/>
            </a:pPr>
            <a:r>
              <a:rPr lang="en-US" sz="1800" b="1" dirty="0">
                <a:latin typeface="Times New Roman" panose="02020603050405020304" pitchFamily="18" charset="0"/>
                <a:cs typeface="Times New Roman" panose="02020603050405020304" pitchFamily="18" charset="0"/>
              </a:rPr>
              <a:t>Diane Powers, Admission Manager, Alaska Wildlife Conservation Center</a:t>
            </a:r>
          </a:p>
          <a:p>
            <a:pPr marL="0" indent="0">
              <a:buFont typeface="Arial" panose="020B0604020202020204" pitchFamily="34" charset="0"/>
              <a:buNone/>
            </a:pPr>
            <a:r>
              <a:rPr lang="en-US" sz="1800" b="1" dirty="0">
                <a:latin typeface="Times New Roman" panose="02020603050405020304" pitchFamily="18" charset="0"/>
                <a:cs typeface="Times New Roman" panose="02020603050405020304" pitchFamily="18" charset="0"/>
              </a:rPr>
              <a:t>Andrew </a:t>
            </a:r>
            <a:r>
              <a:rPr lang="en-US" sz="1800" b="1" dirty="0" err="1">
                <a:latin typeface="Times New Roman" panose="02020603050405020304" pitchFamily="18" charset="0"/>
                <a:cs typeface="Times New Roman" panose="02020603050405020304" pitchFamily="18" charset="0"/>
              </a:rPr>
              <a:t>Romerdahl</a:t>
            </a:r>
            <a:r>
              <a:rPr lang="en-US" sz="1800" b="1" dirty="0">
                <a:latin typeface="Times New Roman" panose="02020603050405020304" pitchFamily="18" charset="0"/>
                <a:cs typeface="Times New Roman" panose="02020603050405020304" pitchFamily="18" charset="0"/>
              </a:rPr>
              <a:t>, Senior Director of Real Estate, Cook Inlet Region, Inc.</a:t>
            </a:r>
          </a:p>
        </p:txBody>
      </p:sp>
    </p:spTree>
    <p:extLst>
      <p:ext uri="{BB962C8B-B14F-4D97-AF65-F5344CB8AC3E}">
        <p14:creationId xmlns:p14="http://schemas.microsoft.com/office/powerpoint/2010/main" val="181659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nowy mountain with a blue sky&#10;&#10;Description automatically generated with medium confidence">
            <a:extLst>
              <a:ext uri="{FF2B5EF4-FFF2-40B4-BE49-F238E27FC236}">
                <a16:creationId xmlns:a16="http://schemas.microsoft.com/office/drawing/2014/main" id="{2D48E28D-325F-47D7-BA53-3E9812B59546}"/>
              </a:ext>
            </a:extLst>
          </p:cNvPr>
          <p:cNvPicPr>
            <a:picLocks noChangeAspect="1"/>
          </p:cNvPicPr>
          <p:nvPr/>
        </p:nvPicPr>
        <p:blipFill rotWithShape="1">
          <a:blip r:embed="rId2">
            <a:extLst>
              <a:ext uri="{28A0092B-C50C-407E-A947-70E740481C1C}">
                <a14:useLocalDpi xmlns:a14="http://schemas.microsoft.com/office/drawing/2010/main" val="0"/>
              </a:ext>
            </a:extLst>
          </a:blip>
          <a:srcRect r="471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38BEA9E-565A-43B6-8DE3-12E546E69A31}"/>
              </a:ext>
            </a:extLst>
          </p:cNvPr>
          <p:cNvSpPr/>
          <p:nvPr/>
        </p:nvSpPr>
        <p:spPr>
          <a:xfrm>
            <a:off x="0" y="0"/>
            <a:ext cx="12229492" cy="68580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DD94C0-81CE-45BE-BB4D-F19D759F6CF9}"/>
              </a:ext>
            </a:extLst>
          </p:cNvPr>
          <p:cNvSpPr>
            <a:spLocks noGrp="1"/>
          </p:cNvSpPr>
          <p:nvPr>
            <p:ph type="title"/>
          </p:nvPr>
        </p:nvSpPr>
        <p:spPr/>
        <p:txBody>
          <a:bodyPr/>
          <a:lstStyle/>
          <a:p>
            <a:r>
              <a:rPr lang="en-US" dirty="0"/>
              <a:t>Heritage Land Bank Request for Proposal (RFP)</a:t>
            </a:r>
          </a:p>
        </p:txBody>
      </p:sp>
      <p:sp>
        <p:nvSpPr>
          <p:cNvPr id="3" name="Content Placeholder 2">
            <a:extLst>
              <a:ext uri="{FF2B5EF4-FFF2-40B4-BE49-F238E27FC236}">
                <a16:creationId xmlns:a16="http://schemas.microsoft.com/office/drawing/2014/main" id="{F9B34674-7EC3-47AF-A4DB-97244A7AB6A4}"/>
              </a:ext>
            </a:extLst>
          </p:cNvPr>
          <p:cNvSpPr>
            <a:spLocks noGrp="1"/>
          </p:cNvSpPr>
          <p:nvPr>
            <p:ph idx="1"/>
          </p:nvPr>
        </p:nvSpPr>
        <p:spPr>
          <a:xfrm>
            <a:off x="726367" y="1533402"/>
            <a:ext cx="10515600" cy="1957256"/>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On June 29, 2021, with a unanimous vote by the Selection Committee, the RFP was awarded to the CY Investments, LLC team which included</a:t>
            </a:r>
          </a:p>
          <a:p>
            <a:pPr marL="0" indent="0">
              <a:buNone/>
            </a:pPr>
            <a:r>
              <a:rPr lang="en-US" dirty="0">
                <a:latin typeface="Times New Roman" panose="02020603050405020304" pitchFamily="18" charset="0"/>
                <a:cs typeface="Times New Roman" panose="02020603050405020304" pitchFamily="18" charset="0"/>
              </a:rPr>
              <a:t>A proposed partnership between the Municipality of Anchorage, Heritage Land Bank and the CY Investments, LLC development team.</a:t>
            </a:r>
          </a:p>
          <a:p>
            <a:pPr marL="0" indent="0">
              <a:buNone/>
            </a:pPr>
            <a:endParaRPr lang="en-US" sz="12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62AA3B61-E4DF-49B5-AD9A-2680B654D7B5}"/>
              </a:ext>
            </a:extLst>
          </p:cNvPr>
          <p:cNvGrpSpPr/>
          <p:nvPr/>
        </p:nvGrpSpPr>
        <p:grpSpPr>
          <a:xfrm>
            <a:off x="3085284" y="3644443"/>
            <a:ext cx="5816742" cy="2998503"/>
            <a:chOff x="2489199" y="1980451"/>
            <a:chExt cx="6944310" cy="4662496"/>
          </a:xfrm>
        </p:grpSpPr>
        <p:grpSp>
          <p:nvGrpSpPr>
            <p:cNvPr id="7" name="Group 6">
              <a:extLst>
                <a:ext uri="{FF2B5EF4-FFF2-40B4-BE49-F238E27FC236}">
                  <a16:creationId xmlns:a16="http://schemas.microsoft.com/office/drawing/2014/main" id="{7ADE63ED-CEFA-48A9-963B-CA905EBFFE5B}"/>
                </a:ext>
              </a:extLst>
            </p:cNvPr>
            <p:cNvGrpSpPr/>
            <p:nvPr/>
          </p:nvGrpSpPr>
          <p:grpSpPr>
            <a:xfrm>
              <a:off x="2489199" y="1980451"/>
              <a:ext cx="2302934" cy="2275841"/>
              <a:chOff x="2489199" y="1980451"/>
              <a:chExt cx="2302934" cy="2275841"/>
            </a:xfrm>
            <a:solidFill>
              <a:schemeClr val="tx1"/>
            </a:solidFill>
          </p:grpSpPr>
          <p:sp>
            <p:nvSpPr>
              <p:cNvPr id="17" name="Oval 16">
                <a:extLst>
                  <a:ext uri="{FF2B5EF4-FFF2-40B4-BE49-F238E27FC236}">
                    <a16:creationId xmlns:a16="http://schemas.microsoft.com/office/drawing/2014/main" id="{5B65FBC1-40FE-452F-8A03-292F9245B25C}"/>
                  </a:ext>
                </a:extLst>
              </p:cNvPr>
              <p:cNvSpPr/>
              <p:nvPr/>
            </p:nvSpPr>
            <p:spPr>
              <a:xfrm>
                <a:off x="2489199" y="1980451"/>
                <a:ext cx="2302934" cy="22758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2CF11A-88E4-4549-881A-805D7B84AB78}"/>
                  </a:ext>
                </a:extLst>
              </p:cNvPr>
              <p:cNvSpPr txBox="1"/>
              <p:nvPr/>
            </p:nvSpPr>
            <p:spPr>
              <a:xfrm>
                <a:off x="2790614" y="2343707"/>
                <a:ext cx="1664262" cy="1579296"/>
              </a:xfrm>
              <a:prstGeom prst="rect">
                <a:avLst/>
              </a:prstGeom>
              <a:grpFill/>
              <a:ln>
                <a:noFill/>
              </a:ln>
            </p:spPr>
            <p:txBody>
              <a:bodyPr wrap="square" rtlCol="0">
                <a:spAutoFit/>
              </a:bodyPr>
              <a:lstStyle/>
              <a:p>
                <a:pPr algn="ctr"/>
                <a:r>
                  <a:rPr lang="en-US" sz="3000" b="1" dirty="0">
                    <a:solidFill>
                      <a:schemeClr val="bg1"/>
                    </a:solidFill>
                    <a:latin typeface="Times New Roman" panose="02020603050405020304" pitchFamily="18" charset="0"/>
                    <a:cs typeface="Times New Roman" panose="02020603050405020304" pitchFamily="18" charset="0"/>
                  </a:rPr>
                  <a:t>MOA</a:t>
                </a:r>
              </a:p>
              <a:p>
                <a:pPr algn="ctr"/>
                <a:r>
                  <a:rPr lang="en-US" sz="3000" b="1" dirty="0">
                    <a:solidFill>
                      <a:schemeClr val="bg1"/>
                    </a:solidFill>
                    <a:latin typeface="Times New Roman" panose="02020603050405020304" pitchFamily="18" charset="0"/>
                    <a:cs typeface="Times New Roman" panose="02020603050405020304" pitchFamily="18" charset="0"/>
                  </a:rPr>
                  <a:t>HLB</a:t>
                </a:r>
              </a:p>
            </p:txBody>
          </p:sp>
        </p:grpSp>
        <p:grpSp>
          <p:nvGrpSpPr>
            <p:cNvPr id="8" name="Group 7">
              <a:extLst>
                <a:ext uri="{FF2B5EF4-FFF2-40B4-BE49-F238E27FC236}">
                  <a16:creationId xmlns:a16="http://schemas.microsoft.com/office/drawing/2014/main" id="{AFDDB507-CE1E-4270-B82A-166617A8419C}"/>
                </a:ext>
              </a:extLst>
            </p:cNvPr>
            <p:cNvGrpSpPr/>
            <p:nvPr/>
          </p:nvGrpSpPr>
          <p:grpSpPr>
            <a:xfrm>
              <a:off x="7098452" y="1980451"/>
              <a:ext cx="2335057" cy="2275841"/>
              <a:chOff x="7098452" y="1980451"/>
              <a:chExt cx="2335057" cy="2275841"/>
            </a:xfrm>
            <a:solidFill>
              <a:schemeClr val="tx1"/>
            </a:solidFill>
          </p:grpSpPr>
          <p:sp>
            <p:nvSpPr>
              <p:cNvPr id="15" name="Oval 14">
                <a:extLst>
                  <a:ext uri="{FF2B5EF4-FFF2-40B4-BE49-F238E27FC236}">
                    <a16:creationId xmlns:a16="http://schemas.microsoft.com/office/drawing/2014/main" id="{C67D268B-44D8-413F-B77A-EFB95D250F92}"/>
                  </a:ext>
                </a:extLst>
              </p:cNvPr>
              <p:cNvSpPr/>
              <p:nvPr/>
            </p:nvSpPr>
            <p:spPr>
              <a:xfrm>
                <a:off x="7098452" y="1980451"/>
                <a:ext cx="2302934" cy="227584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F04CBE2-DDF2-405D-8C51-F8E17F36C4B3}"/>
                  </a:ext>
                </a:extLst>
              </p:cNvPr>
              <p:cNvSpPr txBox="1"/>
              <p:nvPr/>
            </p:nvSpPr>
            <p:spPr>
              <a:xfrm>
                <a:off x="7130575" y="2582995"/>
                <a:ext cx="2302934" cy="1340008"/>
              </a:xfrm>
              <a:prstGeom prst="rect">
                <a:avLst/>
              </a:prstGeom>
              <a:noFill/>
              <a:ln>
                <a:noFill/>
              </a:ln>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Development </a:t>
                </a:r>
                <a:r>
                  <a:rPr lang="en-US" sz="2600" b="1" dirty="0">
                    <a:solidFill>
                      <a:schemeClr val="bg1"/>
                    </a:solidFill>
                    <a:latin typeface="Times New Roman" panose="02020603050405020304" pitchFamily="18" charset="0"/>
                    <a:cs typeface="Times New Roman" panose="02020603050405020304" pitchFamily="18" charset="0"/>
                  </a:rPr>
                  <a:t>Team</a:t>
                </a:r>
              </a:p>
            </p:txBody>
          </p:sp>
        </p:grpSp>
        <p:grpSp>
          <p:nvGrpSpPr>
            <p:cNvPr id="9" name="Group 8">
              <a:extLst>
                <a:ext uri="{FF2B5EF4-FFF2-40B4-BE49-F238E27FC236}">
                  <a16:creationId xmlns:a16="http://schemas.microsoft.com/office/drawing/2014/main" id="{73BF5F2C-C296-4724-99AA-8B44D3AC4070}"/>
                </a:ext>
              </a:extLst>
            </p:cNvPr>
            <p:cNvGrpSpPr/>
            <p:nvPr/>
          </p:nvGrpSpPr>
          <p:grpSpPr>
            <a:xfrm>
              <a:off x="4792133" y="4367106"/>
              <a:ext cx="2302934" cy="2275841"/>
              <a:chOff x="4792133" y="4367106"/>
              <a:chExt cx="2302934" cy="2275841"/>
            </a:xfrm>
            <a:solidFill>
              <a:schemeClr val="tx1"/>
            </a:solidFill>
          </p:grpSpPr>
          <p:sp>
            <p:nvSpPr>
              <p:cNvPr id="13" name="Oval 12">
                <a:extLst>
                  <a:ext uri="{FF2B5EF4-FFF2-40B4-BE49-F238E27FC236}">
                    <a16:creationId xmlns:a16="http://schemas.microsoft.com/office/drawing/2014/main" id="{B6677532-C5BC-454B-B0FB-986241266689}"/>
                  </a:ext>
                </a:extLst>
              </p:cNvPr>
              <p:cNvSpPr/>
              <p:nvPr/>
            </p:nvSpPr>
            <p:spPr>
              <a:xfrm>
                <a:off x="4792133" y="4367106"/>
                <a:ext cx="2302934" cy="22758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BF04B6B-B90D-4E76-ACAA-71984AEF4BA3}"/>
                  </a:ext>
                </a:extLst>
              </p:cNvPr>
              <p:cNvSpPr txBox="1"/>
              <p:nvPr/>
            </p:nvSpPr>
            <p:spPr>
              <a:xfrm>
                <a:off x="4958079" y="4882877"/>
                <a:ext cx="1971041" cy="1244293"/>
              </a:xfrm>
              <a:prstGeom prst="rect">
                <a:avLst/>
              </a:prstGeom>
              <a:grpFill/>
              <a:ln>
                <a:noFill/>
              </a:ln>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Girdwood</a:t>
                </a:r>
              </a:p>
              <a:p>
                <a:pPr algn="ctr"/>
                <a:r>
                  <a:rPr lang="en-US" sz="2200" b="1" dirty="0">
                    <a:solidFill>
                      <a:schemeClr val="bg1"/>
                    </a:solidFill>
                    <a:latin typeface="Times New Roman" panose="02020603050405020304" pitchFamily="18" charset="0"/>
                    <a:cs typeface="Times New Roman" panose="02020603050405020304" pitchFamily="18" charset="0"/>
                  </a:rPr>
                  <a:t>Community</a:t>
                </a:r>
              </a:p>
            </p:txBody>
          </p:sp>
        </p:grpSp>
        <p:cxnSp>
          <p:nvCxnSpPr>
            <p:cNvPr id="10" name="Straight Arrow Connector 9">
              <a:extLst>
                <a:ext uri="{FF2B5EF4-FFF2-40B4-BE49-F238E27FC236}">
                  <a16:creationId xmlns:a16="http://schemas.microsoft.com/office/drawing/2014/main" id="{D18B1021-C7DA-4B44-A4A3-D72A1AC683E1}"/>
                </a:ext>
              </a:extLst>
            </p:cNvPr>
            <p:cNvCxnSpPr>
              <a:stCxn id="17" idx="5"/>
              <a:endCxn id="13" idx="1"/>
            </p:cNvCxnSpPr>
            <p:nvPr/>
          </p:nvCxnSpPr>
          <p:spPr>
            <a:xfrm>
              <a:off x="4454876" y="3923003"/>
              <a:ext cx="674514" cy="77739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EDDFC3-BF6F-45D3-8CB8-E97D3B6F0FA9}"/>
                </a:ext>
              </a:extLst>
            </p:cNvPr>
            <p:cNvCxnSpPr>
              <a:cxnSpLocks/>
              <a:stCxn id="15" idx="3"/>
            </p:cNvCxnSpPr>
            <p:nvPr/>
          </p:nvCxnSpPr>
          <p:spPr>
            <a:xfrm flipH="1">
              <a:off x="6757813" y="3923003"/>
              <a:ext cx="677896" cy="78795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2060A73-9347-4B0F-A87E-CB8C2D287FF6}"/>
                </a:ext>
              </a:extLst>
            </p:cNvPr>
            <p:cNvCxnSpPr>
              <a:stCxn id="17" idx="6"/>
              <a:endCxn id="15" idx="2"/>
            </p:cNvCxnSpPr>
            <p:nvPr/>
          </p:nvCxnSpPr>
          <p:spPr>
            <a:xfrm>
              <a:off x="4792133" y="3118372"/>
              <a:ext cx="2306319"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067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20" descr="A picture containing outdoor, nature, snow, mountain&#10;&#10;Description automatically generated">
            <a:extLst>
              <a:ext uri="{FF2B5EF4-FFF2-40B4-BE49-F238E27FC236}">
                <a16:creationId xmlns:a16="http://schemas.microsoft.com/office/drawing/2014/main" id="{9E8E6F12-DA3C-4B89-AA3A-26FB3DD02A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1"/>
          </a:xfrm>
        </p:spPr>
      </p:pic>
      <p:sp>
        <p:nvSpPr>
          <p:cNvPr id="21" name="Rectangle 20">
            <a:extLst>
              <a:ext uri="{FF2B5EF4-FFF2-40B4-BE49-F238E27FC236}">
                <a16:creationId xmlns:a16="http://schemas.microsoft.com/office/drawing/2014/main" id="{644262B5-015D-4064-A38B-4FB491708F65}"/>
              </a:ext>
            </a:extLst>
          </p:cNvPr>
          <p:cNvSpPr/>
          <p:nvPr/>
        </p:nvSpPr>
        <p:spPr>
          <a:xfrm>
            <a:off x="0" y="0"/>
            <a:ext cx="12192000" cy="6858000"/>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6AB3F6-30DD-4EBC-B08F-034848FF50EF}"/>
              </a:ext>
            </a:extLst>
          </p:cNvPr>
          <p:cNvSpPr>
            <a:spLocks noGrp="1"/>
          </p:cNvSpPr>
          <p:nvPr>
            <p:ph type="title"/>
          </p:nvPr>
        </p:nvSpPr>
        <p:spPr/>
        <p:txBody>
          <a:bodyPr/>
          <a:lstStyle/>
          <a:p>
            <a:pPr algn="ctr"/>
            <a:r>
              <a:rPr lang="en-US" dirty="0"/>
              <a:t>Heritage Land Bank Request for Proposal (RFP)</a:t>
            </a:r>
          </a:p>
        </p:txBody>
      </p:sp>
      <p:sp>
        <p:nvSpPr>
          <p:cNvPr id="22" name="Content Placeholder 2">
            <a:extLst>
              <a:ext uri="{FF2B5EF4-FFF2-40B4-BE49-F238E27FC236}">
                <a16:creationId xmlns:a16="http://schemas.microsoft.com/office/drawing/2014/main" id="{AB4D5E7D-EE2D-416B-85D5-228ADCD44479}"/>
              </a:ext>
            </a:extLst>
          </p:cNvPr>
          <p:cNvSpPr txBox="1">
            <a:spLocks/>
          </p:cNvSpPr>
          <p:nvPr/>
        </p:nvSpPr>
        <p:spPr>
          <a:xfrm>
            <a:off x="838200" y="1929384"/>
            <a:ext cx="10515600" cy="431901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At the heart of the proposal was the creation of a mixed density community with homesites of varying shapes and sizes to be sold to local and regional builders and private parties as individual homesites and multi-family tracts.</a:t>
            </a:r>
          </a:p>
          <a:p>
            <a:pPr marL="0" indent="0">
              <a:buFont typeface="Arial" panose="020B0604020202020204" pitchFamily="34" charset="0"/>
              <a:buNone/>
            </a:pPr>
            <a:endParaRPr lang="en-US" sz="1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Due to the shortage of local occupied housing in Girdwood, the developers will offer the Holtan Hills homesites to Girdwood residents </a:t>
            </a:r>
            <a:r>
              <a:rPr lang="en-US" u="sng" dirty="0">
                <a:solidFill>
                  <a:srgbClr val="FF0000"/>
                </a:solidFill>
                <a:latin typeface="Times New Roman" panose="02020603050405020304" pitchFamily="18" charset="0"/>
                <a:cs typeface="Times New Roman" panose="02020603050405020304" pitchFamily="18" charset="0"/>
              </a:rPr>
              <a:t>only</a:t>
            </a:r>
            <a:r>
              <a:rPr lang="en-US" dirty="0">
                <a:latin typeface="Times New Roman" panose="02020603050405020304" pitchFamily="18" charset="0"/>
                <a:cs typeface="Times New Roman" panose="02020603050405020304" pitchFamily="18" charset="0"/>
              </a:rPr>
              <a:t> for the first two weeks of homesite availability.</a:t>
            </a:r>
          </a:p>
          <a:p>
            <a:endParaRPr lang="en-US" dirty="0"/>
          </a:p>
        </p:txBody>
      </p:sp>
    </p:spTree>
    <p:extLst>
      <p:ext uri="{BB962C8B-B14F-4D97-AF65-F5344CB8AC3E}">
        <p14:creationId xmlns:p14="http://schemas.microsoft.com/office/powerpoint/2010/main" val="2649716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7">
            <a:extLst>
              <a:ext uri="{FF2B5EF4-FFF2-40B4-BE49-F238E27FC236}">
                <a16:creationId xmlns:a16="http://schemas.microsoft.com/office/drawing/2014/main" id="{8C6AF484-3C9F-4A8A-AC6B-3F184C37A031}"/>
              </a:ext>
            </a:extLst>
          </p:cNvPr>
          <p:cNvPicPr>
            <a:picLocks noGrp="1" noChangeAspect="1"/>
          </p:cNvPicPr>
          <p:nvPr>
            <p:ph idx="1"/>
          </p:nvPr>
        </p:nvPicPr>
        <p:blipFill>
          <a:blip r:embed="rId2"/>
          <a:stretch>
            <a:fillRect/>
          </a:stretch>
        </p:blipFill>
        <p:spPr>
          <a:xfrm>
            <a:off x="0" y="-1"/>
            <a:ext cx="12192000" cy="7245291"/>
          </a:xfrm>
          <a:prstGeom prst="rect">
            <a:avLst/>
          </a:prstGeom>
        </p:spPr>
      </p:pic>
      <p:sp>
        <p:nvSpPr>
          <p:cNvPr id="21" name="Rectangle 20">
            <a:extLst>
              <a:ext uri="{FF2B5EF4-FFF2-40B4-BE49-F238E27FC236}">
                <a16:creationId xmlns:a16="http://schemas.microsoft.com/office/drawing/2014/main" id="{45E7C026-DC7D-4B62-8D9A-7E6F79444AC9}"/>
              </a:ext>
            </a:extLst>
          </p:cNvPr>
          <p:cNvSpPr/>
          <p:nvPr/>
        </p:nvSpPr>
        <p:spPr>
          <a:xfrm>
            <a:off x="0" y="0"/>
            <a:ext cx="12192000" cy="7251255"/>
          </a:xfrm>
          <a:prstGeom prst="rect">
            <a:avLst/>
          </a:prstGeom>
          <a:solidFill>
            <a:schemeClr val="bg1">
              <a:lumMod val="95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8F3B3D-709D-4E26-8F52-C1E023CA171F}"/>
              </a:ext>
            </a:extLst>
          </p:cNvPr>
          <p:cNvSpPr>
            <a:spLocks noGrp="1"/>
          </p:cNvSpPr>
          <p:nvPr>
            <p:ph type="title"/>
          </p:nvPr>
        </p:nvSpPr>
        <p:spPr/>
        <p:txBody>
          <a:bodyPr/>
          <a:lstStyle/>
          <a:p>
            <a:r>
              <a:rPr lang="en-US" dirty="0"/>
              <a:t>Holtan hills development team</a:t>
            </a:r>
          </a:p>
        </p:txBody>
      </p:sp>
      <p:pic>
        <p:nvPicPr>
          <p:cNvPr id="7" name="Picture 6">
            <a:extLst>
              <a:ext uri="{FF2B5EF4-FFF2-40B4-BE49-F238E27FC236}">
                <a16:creationId xmlns:a16="http://schemas.microsoft.com/office/drawing/2014/main" id="{D28764E1-A49D-4341-B7B6-C672F762CF31}"/>
              </a:ext>
            </a:extLst>
          </p:cNvPr>
          <p:cNvPicPr>
            <a:picLocks noChangeAspect="1"/>
          </p:cNvPicPr>
          <p:nvPr/>
        </p:nvPicPr>
        <p:blipFill>
          <a:blip r:embed="rId3"/>
          <a:stretch>
            <a:fillRect/>
          </a:stretch>
        </p:blipFill>
        <p:spPr>
          <a:xfrm>
            <a:off x="838200" y="2024382"/>
            <a:ext cx="1218663" cy="1624883"/>
          </a:xfrm>
          <a:prstGeom prst="rect">
            <a:avLst/>
          </a:prstGeom>
        </p:spPr>
      </p:pic>
      <p:pic>
        <p:nvPicPr>
          <p:cNvPr id="9" name="Picture 8" descr="A picture containing person, wall, indoor&#10;&#10;Description automatically generated">
            <a:extLst>
              <a:ext uri="{FF2B5EF4-FFF2-40B4-BE49-F238E27FC236}">
                <a16:creationId xmlns:a16="http://schemas.microsoft.com/office/drawing/2014/main" id="{0D6733A6-5C84-44E8-8571-FA692C42D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6251" y="4687756"/>
            <a:ext cx="1216560" cy="1622080"/>
          </a:xfrm>
          <a:prstGeom prst="rect">
            <a:avLst/>
          </a:prstGeom>
        </p:spPr>
      </p:pic>
      <p:pic>
        <p:nvPicPr>
          <p:cNvPr id="11" name="Picture 10" descr="A person smiling for the camera&#10;&#10;Description automatically generated with medium confidence">
            <a:extLst>
              <a:ext uri="{FF2B5EF4-FFF2-40B4-BE49-F238E27FC236}">
                <a16:creationId xmlns:a16="http://schemas.microsoft.com/office/drawing/2014/main" id="{A0D9035F-BA17-45B1-9D82-ECD6A23072B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202323" y="4687756"/>
            <a:ext cx="1216560" cy="1622080"/>
          </a:xfrm>
          <a:prstGeom prst="rect">
            <a:avLst/>
          </a:prstGeom>
        </p:spPr>
      </p:pic>
      <p:pic>
        <p:nvPicPr>
          <p:cNvPr id="12" name="Picture 11">
            <a:extLst>
              <a:ext uri="{FF2B5EF4-FFF2-40B4-BE49-F238E27FC236}">
                <a16:creationId xmlns:a16="http://schemas.microsoft.com/office/drawing/2014/main" id="{0CA5DD69-FAC0-4078-8634-907010257792}"/>
              </a:ext>
            </a:extLst>
          </p:cNvPr>
          <p:cNvPicPr>
            <a:picLocks noChangeAspect="1"/>
          </p:cNvPicPr>
          <p:nvPr/>
        </p:nvPicPr>
        <p:blipFill rotWithShape="1">
          <a:blip r:embed="rId6"/>
          <a:srcRect t="5357"/>
          <a:stretch/>
        </p:blipFill>
        <p:spPr>
          <a:xfrm>
            <a:off x="184628" y="4687755"/>
            <a:ext cx="1218662" cy="1624884"/>
          </a:xfrm>
          <a:prstGeom prst="rect">
            <a:avLst/>
          </a:prstGeom>
        </p:spPr>
      </p:pic>
      <p:sp>
        <p:nvSpPr>
          <p:cNvPr id="15" name="TextBox 14">
            <a:extLst>
              <a:ext uri="{FF2B5EF4-FFF2-40B4-BE49-F238E27FC236}">
                <a16:creationId xmlns:a16="http://schemas.microsoft.com/office/drawing/2014/main" id="{EA372A34-DB2C-4A12-8F49-F0F610F9B823}"/>
              </a:ext>
            </a:extLst>
          </p:cNvPr>
          <p:cNvSpPr txBox="1"/>
          <p:nvPr/>
        </p:nvSpPr>
        <p:spPr>
          <a:xfrm>
            <a:off x="2080909" y="2048827"/>
            <a:ext cx="1830294" cy="138499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Connie Yoshimura</a:t>
            </a:r>
          </a:p>
          <a:p>
            <a:r>
              <a:rPr lang="en-US" sz="1200" b="1" dirty="0">
                <a:latin typeface="Times New Roman" panose="02020603050405020304" pitchFamily="18" charset="0"/>
                <a:cs typeface="Times New Roman" panose="02020603050405020304" pitchFamily="18" charset="0"/>
              </a:rPr>
              <a:t>CY Investments</a:t>
            </a:r>
          </a:p>
          <a:p>
            <a:r>
              <a:rPr lang="en-US" sz="1200" b="1" dirty="0">
                <a:latin typeface="Times New Roman" panose="02020603050405020304" pitchFamily="18" charset="0"/>
                <a:cs typeface="Times New Roman" panose="02020603050405020304" pitchFamily="18" charset="0"/>
              </a:rPr>
              <a:t>Owner</a:t>
            </a:r>
          </a:p>
          <a:p>
            <a:r>
              <a:rPr lang="en-US" sz="1200" b="1" dirty="0">
                <a:latin typeface="Times New Roman" panose="02020603050405020304" pitchFamily="18" charset="0"/>
                <a:cs typeface="Times New Roman" panose="02020603050405020304" pitchFamily="18" charset="0"/>
              </a:rPr>
              <a:t>Berkshire Hathaway HomeServices Alaska Realty</a:t>
            </a:r>
          </a:p>
          <a:p>
            <a:r>
              <a:rPr lang="en-US" sz="1200" b="1" dirty="0">
                <a:latin typeface="Times New Roman" panose="02020603050405020304" pitchFamily="18" charset="0"/>
                <a:cs typeface="Times New Roman" panose="02020603050405020304" pitchFamily="18" charset="0"/>
              </a:rPr>
              <a:t>Broker/Owner</a:t>
            </a:r>
          </a:p>
        </p:txBody>
      </p:sp>
      <p:sp>
        <p:nvSpPr>
          <p:cNvPr id="16" name="TextBox 15">
            <a:extLst>
              <a:ext uri="{FF2B5EF4-FFF2-40B4-BE49-F238E27FC236}">
                <a16:creationId xmlns:a16="http://schemas.microsoft.com/office/drawing/2014/main" id="{0EEB47F6-7CBC-4E4F-960E-F5230A74CBB6}"/>
              </a:ext>
            </a:extLst>
          </p:cNvPr>
          <p:cNvSpPr txBox="1"/>
          <p:nvPr/>
        </p:nvSpPr>
        <p:spPr>
          <a:xfrm>
            <a:off x="1368473" y="4974017"/>
            <a:ext cx="1696002" cy="830997"/>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Brandon </a:t>
            </a:r>
            <a:r>
              <a:rPr lang="en-US" sz="1200" b="1" dirty="0" err="1">
                <a:latin typeface="Times New Roman" panose="02020603050405020304" pitchFamily="18" charset="0"/>
                <a:cs typeface="Times New Roman" panose="02020603050405020304" pitchFamily="18" charset="0"/>
              </a:rPr>
              <a:t>Marcott</a:t>
            </a:r>
            <a:r>
              <a:rPr lang="en-US" sz="1200" b="1" dirty="0">
                <a:latin typeface="Times New Roman" panose="02020603050405020304" pitchFamily="18" charset="0"/>
                <a:cs typeface="Times New Roman" panose="02020603050405020304" pitchFamily="18" charset="0"/>
              </a:rPr>
              <a:t>, P.E</a:t>
            </a:r>
          </a:p>
          <a:p>
            <a:r>
              <a:rPr lang="en-US" sz="1200" b="1" dirty="0">
                <a:latin typeface="Times New Roman" panose="02020603050405020304" pitchFamily="18" charset="0"/>
                <a:cs typeface="Times New Roman" panose="02020603050405020304" pitchFamily="18" charset="0"/>
              </a:rPr>
              <a:t>Principal Engineer/Owner</a:t>
            </a:r>
          </a:p>
          <a:p>
            <a:r>
              <a:rPr lang="en-US" sz="1200" b="1" dirty="0">
                <a:latin typeface="Times New Roman" panose="02020603050405020304" pitchFamily="18" charset="0"/>
                <a:cs typeface="Times New Roman" panose="02020603050405020304" pitchFamily="18" charset="0"/>
              </a:rPr>
              <a:t>Triad Engineering</a:t>
            </a:r>
          </a:p>
        </p:txBody>
      </p:sp>
      <p:sp>
        <p:nvSpPr>
          <p:cNvPr id="17" name="TextBox 16">
            <a:extLst>
              <a:ext uri="{FF2B5EF4-FFF2-40B4-BE49-F238E27FC236}">
                <a16:creationId xmlns:a16="http://schemas.microsoft.com/office/drawing/2014/main" id="{88838F9C-4319-4515-9C56-47D6C335BCAA}"/>
              </a:ext>
            </a:extLst>
          </p:cNvPr>
          <p:cNvSpPr txBox="1"/>
          <p:nvPr/>
        </p:nvSpPr>
        <p:spPr>
          <a:xfrm>
            <a:off x="9672669" y="2462662"/>
            <a:ext cx="1830294" cy="646331"/>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Tony Hoffman, P.L.S</a:t>
            </a:r>
          </a:p>
          <a:p>
            <a:r>
              <a:rPr lang="en-US" sz="1200" b="1" dirty="0">
                <a:latin typeface="Times New Roman" panose="02020603050405020304" pitchFamily="18" charset="0"/>
                <a:cs typeface="Times New Roman" panose="02020603050405020304" pitchFamily="18" charset="0"/>
              </a:rPr>
              <a:t>Senior Surveyor</a:t>
            </a:r>
          </a:p>
          <a:p>
            <a:r>
              <a:rPr lang="en-US" sz="1200" b="1" dirty="0">
                <a:latin typeface="Times New Roman" panose="02020603050405020304" pitchFamily="18" charset="0"/>
                <a:cs typeface="Times New Roman" panose="02020603050405020304" pitchFamily="18" charset="0"/>
              </a:rPr>
              <a:t>The </a:t>
            </a:r>
            <a:r>
              <a:rPr lang="en-US" sz="1200" b="1" dirty="0" err="1">
                <a:latin typeface="Times New Roman" panose="02020603050405020304" pitchFamily="18" charset="0"/>
                <a:cs typeface="Times New Roman" panose="02020603050405020304" pitchFamily="18" charset="0"/>
              </a:rPr>
              <a:t>Boutet</a:t>
            </a:r>
            <a:r>
              <a:rPr lang="en-US" sz="1200" b="1" dirty="0">
                <a:latin typeface="Times New Roman" panose="02020603050405020304" pitchFamily="18" charset="0"/>
                <a:cs typeface="Times New Roman" panose="02020603050405020304" pitchFamily="18" charset="0"/>
              </a:rPr>
              <a:t> Company</a:t>
            </a:r>
          </a:p>
        </p:txBody>
      </p:sp>
      <p:sp>
        <p:nvSpPr>
          <p:cNvPr id="18" name="TextBox 17">
            <a:extLst>
              <a:ext uri="{FF2B5EF4-FFF2-40B4-BE49-F238E27FC236}">
                <a16:creationId xmlns:a16="http://schemas.microsoft.com/office/drawing/2014/main" id="{FE24A88E-8941-4958-9C2B-DBE5BF140368}"/>
              </a:ext>
            </a:extLst>
          </p:cNvPr>
          <p:cNvSpPr txBox="1"/>
          <p:nvPr/>
        </p:nvSpPr>
        <p:spPr>
          <a:xfrm>
            <a:off x="7379826" y="4806296"/>
            <a:ext cx="1666091" cy="138499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Natalie Travers-</a:t>
            </a:r>
            <a:r>
              <a:rPr lang="en-US" sz="1200" b="1" dirty="0" err="1">
                <a:latin typeface="Times New Roman" panose="02020603050405020304" pitchFamily="18" charset="0"/>
                <a:cs typeface="Times New Roman" panose="02020603050405020304" pitchFamily="18" charset="0"/>
              </a:rPr>
              <a:t>Smyre</a:t>
            </a:r>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Associate Broker</a:t>
            </a:r>
          </a:p>
          <a:p>
            <a:r>
              <a:rPr lang="en-US" sz="1200" b="1" dirty="0">
                <a:latin typeface="Times New Roman" panose="02020603050405020304" pitchFamily="18" charset="0"/>
                <a:cs typeface="Times New Roman" panose="02020603050405020304" pitchFamily="18" charset="0"/>
              </a:rPr>
              <a:t>Manager, HOA Management Division</a:t>
            </a:r>
          </a:p>
          <a:p>
            <a:r>
              <a:rPr lang="en-US" sz="1200" b="1" dirty="0">
                <a:latin typeface="Times New Roman" panose="02020603050405020304" pitchFamily="18" charset="0"/>
                <a:cs typeface="Times New Roman" panose="02020603050405020304" pitchFamily="18" charset="0"/>
              </a:rPr>
              <a:t>Berkshire Hathaway HomeServices Alaska Realty</a:t>
            </a:r>
          </a:p>
        </p:txBody>
      </p:sp>
      <p:sp>
        <p:nvSpPr>
          <p:cNvPr id="19" name="TextBox 18">
            <a:extLst>
              <a:ext uri="{FF2B5EF4-FFF2-40B4-BE49-F238E27FC236}">
                <a16:creationId xmlns:a16="http://schemas.microsoft.com/office/drawing/2014/main" id="{E570599A-4679-4AAA-B79F-4E5D70A51142}"/>
              </a:ext>
            </a:extLst>
          </p:cNvPr>
          <p:cNvSpPr txBox="1"/>
          <p:nvPr/>
        </p:nvSpPr>
        <p:spPr>
          <a:xfrm>
            <a:off x="10506595" y="4881685"/>
            <a:ext cx="1597693" cy="120032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Charlotte Gaston</a:t>
            </a:r>
          </a:p>
          <a:p>
            <a:r>
              <a:rPr lang="en-US" sz="1200" b="1" dirty="0">
                <a:latin typeface="Times New Roman" panose="02020603050405020304" pitchFamily="18" charset="0"/>
                <a:cs typeface="Times New Roman" panose="02020603050405020304" pitchFamily="18" charset="0"/>
              </a:rPr>
              <a:t>Realtor</a:t>
            </a:r>
          </a:p>
          <a:p>
            <a:r>
              <a:rPr lang="en-US" sz="1200" b="1" dirty="0">
                <a:latin typeface="Times New Roman" panose="02020603050405020304" pitchFamily="18" charset="0"/>
                <a:cs typeface="Times New Roman" panose="02020603050405020304" pitchFamily="18" charset="0"/>
              </a:rPr>
              <a:t>Admin Assistant</a:t>
            </a:r>
          </a:p>
          <a:p>
            <a:r>
              <a:rPr lang="en-US" sz="1200" b="1" dirty="0">
                <a:latin typeface="Times New Roman" panose="02020603050405020304" pitchFamily="18" charset="0"/>
                <a:cs typeface="Times New Roman" panose="02020603050405020304" pitchFamily="18" charset="0"/>
              </a:rPr>
              <a:t>Berkshire Hathaway HomeServices Alaska Realty</a:t>
            </a:r>
          </a:p>
        </p:txBody>
      </p:sp>
      <p:sp>
        <p:nvSpPr>
          <p:cNvPr id="20" name="TextBox 19">
            <a:extLst>
              <a:ext uri="{FF2B5EF4-FFF2-40B4-BE49-F238E27FC236}">
                <a16:creationId xmlns:a16="http://schemas.microsoft.com/office/drawing/2014/main" id="{5FB18294-7BF8-41E2-A256-39C59386CDC0}"/>
              </a:ext>
            </a:extLst>
          </p:cNvPr>
          <p:cNvSpPr txBox="1"/>
          <p:nvPr/>
        </p:nvSpPr>
        <p:spPr>
          <a:xfrm>
            <a:off x="5861069" y="2532863"/>
            <a:ext cx="2242871" cy="646331"/>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Shelley </a:t>
            </a:r>
            <a:r>
              <a:rPr lang="en-US" sz="1200" b="1" dirty="0" err="1">
                <a:latin typeface="Times New Roman" panose="02020603050405020304" pitchFamily="18" charset="0"/>
                <a:cs typeface="Times New Roman" panose="02020603050405020304" pitchFamily="18" charset="0"/>
              </a:rPr>
              <a:t>Rowton</a:t>
            </a:r>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Land Management Officer</a:t>
            </a:r>
          </a:p>
          <a:p>
            <a:r>
              <a:rPr lang="en-US" sz="1200" b="1" dirty="0">
                <a:latin typeface="Times New Roman" panose="02020603050405020304" pitchFamily="18" charset="0"/>
                <a:cs typeface="Times New Roman" panose="02020603050405020304" pitchFamily="18" charset="0"/>
              </a:rPr>
              <a:t>Heritage Land Bank</a:t>
            </a:r>
          </a:p>
        </p:txBody>
      </p:sp>
      <p:pic>
        <p:nvPicPr>
          <p:cNvPr id="4" name="Picture 3" descr="A person wearing goggles&#10;&#10;Description automatically generated with low confidence">
            <a:extLst>
              <a:ext uri="{FF2B5EF4-FFF2-40B4-BE49-F238E27FC236}">
                <a16:creationId xmlns:a16="http://schemas.microsoft.com/office/drawing/2014/main" id="{115B5209-F6AB-40C2-8950-C5CFDA2A5042}"/>
              </a:ext>
            </a:extLst>
          </p:cNvPr>
          <p:cNvPicPr>
            <a:picLocks noChangeAspect="1"/>
          </p:cNvPicPr>
          <p:nvPr/>
        </p:nvPicPr>
        <p:blipFill rotWithShape="1">
          <a:blip r:embed="rId7">
            <a:extLst>
              <a:ext uri="{28A0092B-C50C-407E-A947-70E740481C1C}">
                <a14:useLocalDpi xmlns:a14="http://schemas.microsoft.com/office/drawing/2010/main" val="0"/>
              </a:ext>
            </a:extLst>
          </a:blip>
          <a:srcRect t="20440"/>
          <a:stretch/>
        </p:blipFill>
        <p:spPr>
          <a:xfrm>
            <a:off x="8319975" y="2020954"/>
            <a:ext cx="1218663" cy="1622080"/>
          </a:xfrm>
          <a:prstGeom prst="rect">
            <a:avLst/>
          </a:prstGeom>
        </p:spPr>
      </p:pic>
      <p:pic>
        <p:nvPicPr>
          <p:cNvPr id="5" name="Picture 4" descr="A picture containing person, indoor&#10;&#10;Description automatically generated">
            <a:extLst>
              <a:ext uri="{FF2B5EF4-FFF2-40B4-BE49-F238E27FC236}">
                <a16:creationId xmlns:a16="http://schemas.microsoft.com/office/drawing/2014/main" id="{1AD5F9EA-1202-46EA-A8EA-20784344AC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8103" y="2133600"/>
            <a:ext cx="1251891" cy="1538876"/>
          </a:xfrm>
          <a:prstGeom prst="rect">
            <a:avLst/>
          </a:prstGeom>
        </p:spPr>
      </p:pic>
      <p:sp>
        <p:nvSpPr>
          <p:cNvPr id="22" name="TextBox 21">
            <a:extLst>
              <a:ext uri="{FF2B5EF4-FFF2-40B4-BE49-F238E27FC236}">
                <a16:creationId xmlns:a16="http://schemas.microsoft.com/office/drawing/2014/main" id="{8688EE05-6840-42AE-A570-D00004FEE2C4}"/>
              </a:ext>
            </a:extLst>
          </p:cNvPr>
          <p:cNvSpPr txBox="1"/>
          <p:nvPr/>
        </p:nvSpPr>
        <p:spPr>
          <a:xfrm>
            <a:off x="4378200" y="5158682"/>
            <a:ext cx="1511036"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Seth Andersen, P.E</a:t>
            </a:r>
          </a:p>
          <a:p>
            <a:r>
              <a:rPr lang="en-US" sz="1200" b="1" dirty="0">
                <a:latin typeface="Times New Roman" panose="02020603050405020304" pitchFamily="18" charset="0"/>
                <a:cs typeface="Times New Roman" panose="02020603050405020304" pitchFamily="18" charset="0"/>
              </a:rPr>
              <a:t>Owner, Arete, LLC</a:t>
            </a:r>
          </a:p>
        </p:txBody>
      </p:sp>
      <p:pic>
        <p:nvPicPr>
          <p:cNvPr id="6" name="Picture 5" descr="A person smiling for the camera&#10;&#10;Description automatically generated with medium confidence">
            <a:extLst>
              <a:ext uri="{FF2B5EF4-FFF2-40B4-BE49-F238E27FC236}">
                <a16:creationId xmlns:a16="http://schemas.microsoft.com/office/drawing/2014/main" id="{5ECA519B-70B0-4533-A3B6-7EA9490271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408" y="4687755"/>
            <a:ext cx="1199698" cy="1622081"/>
          </a:xfrm>
          <a:prstGeom prst="rect">
            <a:avLst/>
          </a:prstGeom>
        </p:spPr>
      </p:pic>
    </p:spTree>
    <p:extLst>
      <p:ext uri="{BB962C8B-B14F-4D97-AF65-F5344CB8AC3E}">
        <p14:creationId xmlns:p14="http://schemas.microsoft.com/office/powerpoint/2010/main" val="56071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E35824-3A7A-4BCD-99DE-ACD2203A44BE}"/>
              </a:ext>
            </a:extLst>
          </p:cNvPr>
          <p:cNvSpPr>
            <a:spLocks noGrp="1"/>
          </p:cNvSpPr>
          <p:nvPr>
            <p:ph type="title"/>
          </p:nvPr>
        </p:nvSpPr>
        <p:spPr>
          <a:xfrm>
            <a:off x="5297762" y="329184"/>
            <a:ext cx="6251110" cy="1783080"/>
          </a:xfrm>
        </p:spPr>
        <p:txBody>
          <a:bodyPr anchor="b">
            <a:normAutofit/>
          </a:bodyPr>
          <a:lstStyle/>
          <a:p>
            <a:r>
              <a:rPr lang="en-US" sz="7200"/>
              <a:t>Community support	</a:t>
            </a:r>
          </a:p>
        </p:txBody>
      </p:sp>
      <p:sp>
        <p:nvSpPr>
          <p:cNvPr id="3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8AD7A"/>
          </a:solidFill>
          <a:ln w="38100" cap="rnd">
            <a:solidFill>
              <a:srgbClr val="D8AD7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0A9248-6C44-43AD-B4FF-3B36EA73D81F}"/>
              </a:ext>
            </a:extLst>
          </p:cNvPr>
          <p:cNvSpPr>
            <a:spLocks noGrp="1"/>
          </p:cNvSpPr>
          <p:nvPr>
            <p:ph idx="1"/>
          </p:nvPr>
        </p:nvSpPr>
        <p:spPr>
          <a:xfrm>
            <a:off x="5297762" y="2706624"/>
            <a:ext cx="6651582" cy="3483864"/>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We need the support of the Girdwood Community to make this project successful.</a:t>
            </a:r>
          </a:p>
          <a:p>
            <a:pPr marL="0" indent="0">
              <a:buNone/>
            </a:pPr>
            <a:endParaRPr lang="en-US" sz="1000" dirty="0">
              <a:latin typeface="Times New Roman" panose="02020603050405020304" pitchFamily="18" charset="0"/>
              <a:cs typeface="Times New Roman" panose="02020603050405020304" pitchFamily="18" charset="0"/>
            </a:endParaRPr>
          </a:p>
          <a:p>
            <a:pPr marL="0" indent="0" algn="ctr">
              <a:lnSpc>
                <a:spcPct val="100000"/>
              </a:lnSpc>
              <a:spcBef>
                <a:spcPts val="0"/>
              </a:spcBef>
              <a:buNone/>
            </a:pPr>
            <a:r>
              <a:rPr lang="en-US" dirty="0">
                <a:latin typeface="Times New Roman" panose="02020603050405020304" pitchFamily="18" charset="0"/>
                <a:cs typeface="Times New Roman" panose="02020603050405020304" pitchFamily="18" charset="0"/>
              </a:rPr>
              <a:t>We are here to listen to your </a:t>
            </a:r>
          </a:p>
          <a:p>
            <a:pPr marL="0" indent="0" algn="ctr">
              <a:lnSpc>
                <a:spcPct val="100000"/>
              </a:lnSpc>
              <a:spcBef>
                <a:spcPts val="0"/>
              </a:spcBef>
              <a:buNone/>
            </a:pPr>
            <a:r>
              <a:rPr lang="en-US" dirty="0">
                <a:latin typeface="Times New Roman" panose="02020603050405020304" pitchFamily="18" charset="0"/>
                <a:cs typeface="Times New Roman" panose="02020603050405020304" pitchFamily="18" charset="0"/>
              </a:rPr>
              <a:t>ideas and concerns.</a:t>
            </a:r>
          </a:p>
          <a:p>
            <a:pPr marL="0" indent="0" algn="ctr">
              <a:lnSpc>
                <a:spcPct val="100000"/>
              </a:lnSpc>
              <a:spcBef>
                <a:spcPts val="0"/>
              </a:spcBef>
              <a:buNone/>
            </a:pPr>
            <a:endParaRPr lang="en-US" sz="1000"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Holtan Hills cannot become a reality without your support and approval.</a:t>
            </a:r>
          </a:p>
          <a:p>
            <a:pPr marL="0" indent="0">
              <a:buNone/>
            </a:pPr>
            <a:endParaRPr lang="en-US" dirty="0"/>
          </a:p>
        </p:txBody>
      </p:sp>
      <p:pic>
        <p:nvPicPr>
          <p:cNvPr id="6" name="Picture 5" descr="Sea of hands in the middle">
            <a:extLst>
              <a:ext uri="{FF2B5EF4-FFF2-40B4-BE49-F238E27FC236}">
                <a16:creationId xmlns:a16="http://schemas.microsoft.com/office/drawing/2014/main" id="{CE51C9AB-B28C-4266-8DD0-1F7BF0A0FBE7}"/>
              </a:ext>
            </a:extLst>
          </p:cNvPr>
          <p:cNvPicPr>
            <a:picLocks noChangeAspect="1"/>
          </p:cNvPicPr>
          <p:nvPr/>
        </p:nvPicPr>
        <p:blipFill rotWithShape="1">
          <a:blip r:embed="rId2">
            <a:extLst>
              <a:ext uri="{28A0092B-C50C-407E-A947-70E740481C1C}">
                <a14:useLocalDpi xmlns:a14="http://schemas.microsoft.com/office/drawing/2010/main" val="0"/>
              </a:ext>
            </a:extLst>
          </a:blip>
          <a:srcRect l="29518" r="2515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44451336"/>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2A0184974733448AA22F2F6EB82E00" ma:contentTypeVersion="29" ma:contentTypeDescription="Create a new document." ma:contentTypeScope="" ma:versionID="7d40c53887aa5186ec2139e38f4f9b19">
  <xsd:schema xmlns:xsd="http://www.w3.org/2001/XMLSchema" xmlns:xs="http://www.w3.org/2001/XMLSchema" xmlns:p="http://schemas.microsoft.com/office/2006/metadata/properties" xmlns:ns2="c2cd5102-672f-4cb7-8a8f-d88cffe52635" xmlns:ns3="0a8aa9df-07f0-40d2-8763-07a3acdeb622" targetNamespace="http://schemas.microsoft.com/office/2006/metadata/properties" ma:root="true" ma:fieldsID="9a626c22c76c6b668fcee37c0369bf19" ns2:_="" ns3:_="">
    <xsd:import namespace="c2cd5102-672f-4cb7-8a8f-d88cffe52635"/>
    <xsd:import namespace="0a8aa9df-07f0-40d2-8763-07a3acdeb622"/>
    <xsd:element name="properties">
      <xsd:complexType>
        <xsd:sequence>
          <xsd:element name="documentManagement">
            <xsd:complexType>
              <xsd:all>
                <xsd:element ref="ns2:Document_x0020_Description" minOccurs="0"/>
                <xsd:element ref="ns2:Document_x0020_Year" minOccurs="0"/>
                <xsd:element ref="ns3:Document_x0020_Keyword" minOccurs="0"/>
                <xsd:element ref="ns3:Document_x0020_Keyword_x0020_2" minOccurs="0"/>
                <xsd:element ref="ns3:Document_x0020_Keyword_x0020_3"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cd5102-672f-4cb7-8a8f-d88cffe52635" elementFormDefault="qualified">
    <xsd:import namespace="http://schemas.microsoft.com/office/2006/documentManagement/types"/>
    <xsd:import namespace="http://schemas.microsoft.com/office/infopath/2007/PartnerControls"/>
    <xsd:element name="Document_x0020_Description" ma:index="4" nillable="true" ma:displayName="Document Description" ma:internalName="Document_x0020_Description" ma:readOnly="false">
      <xsd:simpleType>
        <xsd:restriction base="dms:Note">
          <xsd:maxLength value="255"/>
        </xsd:restriction>
      </xsd:simpleType>
    </xsd:element>
    <xsd:element name="Document_x0020_Year" ma:index="5" nillable="true" ma:displayName="Document Year" ma:internalName="Document_x0020_Year" ma:readOnly="false">
      <xsd:simpleType>
        <xsd:restriction base="dms:Text">
          <xsd:maxLength value="4"/>
        </xsd:restrictio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a8aa9df-07f0-40d2-8763-07a3acdeb622" elementFormDefault="qualified">
    <xsd:import namespace="http://schemas.microsoft.com/office/2006/documentManagement/types"/>
    <xsd:import namespace="http://schemas.microsoft.com/office/infopath/2007/PartnerControls"/>
    <xsd:element name="Document_x0020_Keyword" ma:index="6" nillable="true" ma:displayName="Document Keyword" ma:list="{fc64207a-62ba-48b6-a6ad-7f93e03bbb0f}" ma:internalName="Document_x0020_Keyword" ma:readOnly="false" ma:showField="Title" ma:web="c2cd5102-672f-4cb7-8a8f-d88cffe52635">
      <xsd:simpleType>
        <xsd:restriction base="dms:Lookup"/>
      </xsd:simpleType>
    </xsd:element>
    <xsd:element name="Document_x0020_Keyword_x0020_2" ma:index="7" nillable="true" ma:displayName="Document Keyword 2" ma:list="{fc64207a-62ba-48b6-a6ad-7f93e03bbb0f}" ma:internalName="Document_x0020_Keyword_x0020_20" ma:readOnly="false" ma:showField="Title" ma:web="c2cd5102-672f-4cb7-8a8f-d88cffe52635">
      <xsd:simpleType>
        <xsd:restriction base="dms:Lookup"/>
      </xsd:simpleType>
    </xsd:element>
    <xsd:element name="Document_x0020_Keyword_x0020_3" ma:index="8" nillable="true" ma:displayName="Document Keyword 3" ma:list="{fc64207a-62ba-48b6-a6ad-7f93e03bbb0f}" ma:internalName="Document_x0020_Keyword_x0020_30" ma:readOnly="false" ma:showField="Title" ma:web="c2cd5102-672f-4cb7-8a8f-d88cffe52635">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Keyword xmlns="0a8aa9df-07f0-40d2-8763-07a3acdeb622" xsi:nil="true"/>
    <Document_x0020_Keyword_x0020_3 xmlns="0a8aa9df-07f0-40d2-8763-07a3acdeb622" xsi:nil="true"/>
    <Document_x0020_Description xmlns="c2cd5102-672f-4cb7-8a8f-d88cffe52635" xsi:nil="true"/>
    <Document_x0020_Keyword_x0020_2 xmlns="0a8aa9df-07f0-40d2-8763-07a3acdeb622" xsi:nil="true"/>
    <Document_x0020_Year xmlns="c2cd5102-672f-4cb7-8a8f-d88cffe52635" xsi:nil="true"/>
    <SharedWithUsers xmlns="c2cd5102-672f-4cb7-8a8f-d88cffe52635">
      <UserInfo>
        <DisplayName>Everyone</DisplayName>
        <AccountId>13</AccountId>
        <AccountType/>
      </UserInfo>
    </SharedWithUsers>
  </documentManagement>
</p:properties>
</file>

<file path=customXml/itemProps1.xml><?xml version="1.0" encoding="utf-8"?>
<ds:datastoreItem xmlns:ds="http://schemas.openxmlformats.org/officeDocument/2006/customXml" ds:itemID="{55846682-E99A-423D-8D3E-E2C3E439DEA9}"/>
</file>

<file path=customXml/itemProps2.xml><?xml version="1.0" encoding="utf-8"?>
<ds:datastoreItem xmlns:ds="http://schemas.openxmlformats.org/officeDocument/2006/customXml" ds:itemID="{5C92334A-A37B-46AE-87D0-232278AB0B6B}"/>
</file>

<file path=customXml/itemProps3.xml><?xml version="1.0" encoding="utf-8"?>
<ds:datastoreItem xmlns:ds="http://schemas.openxmlformats.org/officeDocument/2006/customXml" ds:itemID="{10F6D44D-7A82-42C8-BEBB-82A22C945B43}"/>
</file>

<file path=docProps/app.xml><?xml version="1.0" encoding="utf-8"?>
<Properties xmlns="http://schemas.openxmlformats.org/officeDocument/2006/extended-properties" xmlns:vt="http://schemas.openxmlformats.org/officeDocument/2006/docPropsVTypes">
  <TotalTime>4330</TotalTime>
  <Words>1921</Words>
  <Application>Microsoft Office PowerPoint</Application>
  <PresentationFormat>Widescreen</PresentationFormat>
  <Paragraphs>184</Paragraphs>
  <Slides>31</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Arial</vt:lpstr>
      <vt:lpstr>Calibri</vt:lpstr>
      <vt:lpstr>The Hand Bold</vt:lpstr>
      <vt:lpstr>The Serif Hand Black</vt:lpstr>
      <vt:lpstr>Times New Roman</vt:lpstr>
      <vt:lpstr>SketchyVTI</vt:lpstr>
      <vt:lpstr>Acrobat Document</vt:lpstr>
      <vt:lpstr>Holtan Hills</vt:lpstr>
      <vt:lpstr>History of Holtan hills</vt:lpstr>
      <vt:lpstr>History of Holtan Hills</vt:lpstr>
      <vt:lpstr>Meeting info</vt:lpstr>
      <vt:lpstr>Heritage Land Bank Request for Proposal (RFP)</vt:lpstr>
      <vt:lpstr>Heritage Land Bank Request for Proposal (RFP)</vt:lpstr>
      <vt:lpstr>Heritage Land Bank Request for Proposal (RFP)</vt:lpstr>
      <vt:lpstr>Holtan hills development team</vt:lpstr>
      <vt:lpstr>Community support </vt:lpstr>
      <vt:lpstr>PowerPoint Presentation</vt:lpstr>
      <vt:lpstr>Overall process</vt:lpstr>
      <vt:lpstr>Three Applications → one public hearing</vt:lpstr>
      <vt:lpstr>Area master plan – AMC 21.29.030E</vt:lpstr>
      <vt:lpstr>Conditional use permit for residential planned unit development – AMC 21.07.110H</vt:lpstr>
      <vt:lpstr>Phased subdivision – AMC 21.08</vt:lpstr>
      <vt:lpstr>Working Holtan hills site plans</vt:lpstr>
      <vt:lpstr>PowerPoint Presentation</vt:lpstr>
      <vt:lpstr>PowerPoint Presentation</vt:lpstr>
      <vt:lpstr>survey</vt:lpstr>
      <vt:lpstr>survey</vt:lpstr>
      <vt:lpstr>General utility plan</vt:lpstr>
      <vt:lpstr>Development Tasks</vt:lpstr>
      <vt:lpstr>Federal, state, and local government actions</vt:lpstr>
      <vt:lpstr>Economic challenges we have no control over</vt:lpstr>
      <vt:lpstr>Holtan Hills Homeowner’s association</vt:lpstr>
      <vt:lpstr>Frequently asked questions</vt:lpstr>
      <vt:lpstr>Frequently asked questions</vt:lpstr>
      <vt:lpstr>Frequently asked questions</vt:lpstr>
      <vt:lpstr>Frequently asked questions</vt:lpstr>
      <vt:lpstr>Holtan hills logo design contest</vt:lpstr>
      <vt:lpstr>future Community update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Holtan Hills</dc:title>
  <dc:creator>nataliets1@outlook.com</dc:creator>
  <cp:lastModifiedBy>Rowton, Shelley A.</cp:lastModifiedBy>
  <cp:revision>55</cp:revision>
  <dcterms:created xsi:type="dcterms:W3CDTF">2021-12-18T01:00:29Z</dcterms:created>
  <dcterms:modified xsi:type="dcterms:W3CDTF">2021-12-23T03:04:00Z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0x010100332A0184974733448AA22F2F6EB82E00</vt:lpwstr>
  </property>
</Properties>
</file>